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Lst>
  <p:sldSz cy="5143500" cx="9144000"/>
  <p:notesSz cx="6858000" cy="9144000"/>
  <p:embeddedFontLst>
    <p:embeddedFont>
      <p:font typeface="Roboto Medium"/>
      <p:regular r:id="rId65"/>
      <p:bold r:id="rId66"/>
      <p:italic r:id="rId67"/>
      <p:boldItalic r:id="rId68"/>
    </p:embeddedFont>
    <p:embeddedFont>
      <p:font typeface="Roboto"/>
      <p:regular r:id="rId69"/>
      <p:bold r:id="rId70"/>
      <p:italic r:id="rId71"/>
      <p:boldItalic r:id="rId72"/>
    </p:embeddedFont>
    <p:embeddedFont>
      <p:font typeface="Inconsolata"/>
      <p:regular r:id="rId73"/>
      <p:bold r:id="rId74"/>
    </p:embeddedFont>
    <p:embeddedFont>
      <p:font typeface="Roboto Light"/>
      <p:regular r:id="rId75"/>
      <p:bold r:id="rId76"/>
      <p:italic r:id="rId77"/>
      <p:boldItalic r:id="rId78"/>
    </p:embeddedFont>
    <p:embeddedFont>
      <p:font typeface="Merriweather"/>
      <p:regular r:id="rId79"/>
      <p:bold r:id="rId80"/>
      <p:italic r:id="rId81"/>
      <p:boldItalic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B7B6AE8-61D4-4A76-AF86-85EA7EF5EA24}">
  <a:tblStyle styleId="{AB7B6AE8-61D4-4A76-AF86-85EA7EF5EA24}" styleName="Table_0">
    <a:wholeTbl>
      <a:tcTxStyle b="off" i="off">
        <a:font>
          <a:latin typeface="Calibri"/>
          <a:ea typeface="Calibri"/>
          <a:cs typeface="Calibri"/>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rgbClr val="FFFFFF"/>
      </a:tcTxStyle>
      <a:tcStyle>
        <a:fill>
          <a:solidFill>
            <a:srgbClr val="FFAB40"/>
          </a:solidFill>
        </a:fill>
      </a:tcStyle>
    </a:lastCol>
    <a:firstCol>
      <a:tcTxStyle b="on" i="off">
        <a:font>
          <a:latin typeface="Calibri"/>
          <a:ea typeface="Calibri"/>
          <a:cs typeface="Calibri"/>
        </a:font>
        <a:srgbClr val="FFFFFF"/>
      </a:tcTxStyle>
      <a:tcStyle>
        <a:fill>
          <a:solidFill>
            <a:srgbClr val="FFAB40"/>
          </a:solidFill>
        </a:fill>
      </a:tcStyle>
    </a:firstCol>
    <a:lastRow>
      <a:tcTxStyle b="on" i="off">
        <a:font>
          <a:latin typeface="Calibri"/>
          <a:ea typeface="Calibri"/>
          <a:cs typeface="Calibri"/>
        </a:font>
        <a:srgbClr val="FFFFFF"/>
      </a:tcTxStyle>
      <a:tcStyle>
        <a:tcBdr>
          <a:top>
            <a:ln cap="flat" cmpd="sng" w="38100">
              <a:solidFill>
                <a:srgbClr val="FFFFFF"/>
              </a:solidFill>
              <a:prstDash val="solid"/>
              <a:round/>
              <a:headEnd len="sm" w="sm" type="none"/>
              <a:tailEnd len="sm" w="sm" type="none"/>
            </a:ln>
          </a:top>
        </a:tcBdr>
        <a:fill>
          <a:solidFill>
            <a:srgbClr val="FFAB40"/>
          </a:solidFill>
        </a:fill>
      </a:tcStyle>
    </a:lastRow>
    <a:seCell>
      <a:tcTxStyle/>
    </a:seCell>
    <a:swCell>
      <a:tcTxStyle/>
    </a:swCell>
    <a:firstRow>
      <a:tcTxStyle b="on" i="off">
        <a:font>
          <a:latin typeface="Calibri"/>
          <a:ea typeface="Calibri"/>
          <a:cs typeface="Calibri"/>
        </a:font>
        <a:srgbClr val="FFFFFF"/>
      </a:tcTxStyle>
      <a:tcStyle>
        <a:tcBdr>
          <a:bottom>
            <a:ln cap="flat" cmpd="sng" w="38100">
              <a:solidFill>
                <a:srgbClr val="FFFFFF"/>
              </a:solidFill>
              <a:prstDash val="solid"/>
              <a:round/>
              <a:headEnd len="sm" w="sm" type="none"/>
              <a:tailEnd len="sm" w="sm" type="none"/>
            </a:ln>
          </a:bottom>
        </a:tcBdr>
        <a:fill>
          <a:solidFill>
            <a:srgbClr val="FFAB40"/>
          </a:solidFill>
        </a:fill>
      </a:tcStyle>
    </a:firstRow>
    <a:neCell>
      <a:tcTxStyle/>
    </a:neCell>
    <a:nwCell>
      <a:tcTxStyle/>
    </a:nwCell>
  </a:tblStyle>
  <a:tblStyle styleId="{370B5960-F257-492E-999A-2D5B9A1EB809}"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AD4E54ED-EBDD-4522-A3AD-B8C66A44C79E}"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erriweather-bold.fntdata"/><Relationship Id="rId82" Type="http://schemas.openxmlformats.org/officeDocument/2006/relationships/font" Target="fonts/Merriweather-boldItalic.fntdata"/><Relationship Id="rId81" Type="http://schemas.openxmlformats.org/officeDocument/2006/relationships/font" Target="fonts/Merriweather-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Inconsolata-regular.fntdata"/><Relationship Id="rId72" Type="http://schemas.openxmlformats.org/officeDocument/2006/relationships/font" Target="fonts/Roboto-boldItalic.fntdata"/><Relationship Id="rId31" Type="http://schemas.openxmlformats.org/officeDocument/2006/relationships/slide" Target="slides/slide25.xml"/><Relationship Id="rId75" Type="http://schemas.openxmlformats.org/officeDocument/2006/relationships/font" Target="fonts/RobotoLight-regular.fntdata"/><Relationship Id="rId30" Type="http://schemas.openxmlformats.org/officeDocument/2006/relationships/slide" Target="slides/slide24.xml"/><Relationship Id="rId74" Type="http://schemas.openxmlformats.org/officeDocument/2006/relationships/font" Target="fonts/Inconsolata-bold.fntdata"/><Relationship Id="rId33" Type="http://schemas.openxmlformats.org/officeDocument/2006/relationships/slide" Target="slides/slide27.xml"/><Relationship Id="rId77" Type="http://schemas.openxmlformats.org/officeDocument/2006/relationships/font" Target="fonts/RobotoLight-italic.fntdata"/><Relationship Id="rId32" Type="http://schemas.openxmlformats.org/officeDocument/2006/relationships/slide" Target="slides/slide26.xml"/><Relationship Id="rId76" Type="http://schemas.openxmlformats.org/officeDocument/2006/relationships/font" Target="fonts/RobotoLight-bold.fntdata"/><Relationship Id="rId35" Type="http://schemas.openxmlformats.org/officeDocument/2006/relationships/slide" Target="slides/slide29.xml"/><Relationship Id="rId79" Type="http://schemas.openxmlformats.org/officeDocument/2006/relationships/font" Target="fonts/Merriweather-regular.fntdata"/><Relationship Id="rId34" Type="http://schemas.openxmlformats.org/officeDocument/2006/relationships/slide" Target="slides/slide28.xml"/><Relationship Id="rId78" Type="http://schemas.openxmlformats.org/officeDocument/2006/relationships/font" Target="fonts/RobotoLight-boldItalic.fntdata"/><Relationship Id="rId71" Type="http://schemas.openxmlformats.org/officeDocument/2006/relationships/font" Target="fonts/Roboto-italic.fntdata"/><Relationship Id="rId70" Type="http://schemas.openxmlformats.org/officeDocument/2006/relationships/font" Target="fonts/Roboto-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obotoMedium-bold.fntdata"/><Relationship Id="rId21" Type="http://schemas.openxmlformats.org/officeDocument/2006/relationships/slide" Target="slides/slide15.xml"/><Relationship Id="rId65" Type="http://schemas.openxmlformats.org/officeDocument/2006/relationships/font" Target="fonts/RobotoMedium-regular.fntdata"/><Relationship Id="rId24" Type="http://schemas.openxmlformats.org/officeDocument/2006/relationships/slide" Target="slides/slide18.xml"/><Relationship Id="rId68" Type="http://schemas.openxmlformats.org/officeDocument/2006/relationships/font" Target="fonts/RobotoMedium-boldItalic.fntdata"/><Relationship Id="rId23" Type="http://schemas.openxmlformats.org/officeDocument/2006/relationships/slide" Target="slides/slide17.xml"/><Relationship Id="rId67" Type="http://schemas.openxmlformats.org/officeDocument/2006/relationships/font" Target="fonts/RobotoMedium-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920f24e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920f24e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c920f24e47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c920f24e47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c920f24e47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c920f24e47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c920f24e47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c920f24e47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b="1" lang="en">
                <a:solidFill>
                  <a:schemeClr val="dk1"/>
                </a:solidFill>
              </a:rPr>
              <a:t>1.1 </a:t>
            </a:r>
            <a:endParaRPr b="1">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
                <a:solidFill>
                  <a:schemeClr val="dk1"/>
                </a:solidFill>
              </a:rPr>
              <a:t>shutterstock_790790974</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c920f24e47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c920f24e47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c920f24e47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c920f24e47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c920f24e47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c920f24e47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c920f24e47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c920f24e47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diagram was created for Trilogy and does not violate copyright.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c920f24e47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c920f24e47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diagram was created for Trilogy and does not violate copyright.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c920f24e47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c920f24e47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1.1</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c920f24e47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c920f24e47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1.2</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920f24e4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920f24e4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rPr>
              <a:t>Fix matrices spelling in LP</a:t>
            </a:r>
            <a:endParaRPr b="1">
              <a:solidFill>
                <a:srgbClr val="FF0000"/>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c920f24e47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c920f24e47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1.2</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c920f24e47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c920f24e47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c920f24e47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c920f24e47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c920f24e47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c920f24e47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c920f24e47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c920f24e47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c920f24e47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c920f24e47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1.2</a:t>
            </a:r>
            <a:endParaRPr b="1">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c920f24e47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c920f24e47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1.3</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rgbClr val="FF0000"/>
                </a:solidFill>
              </a:rPr>
              <a:t> </a:t>
            </a:r>
            <a:endParaRPr b="1">
              <a:solidFill>
                <a:srgbClr val="FF0000"/>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c920f24e47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c920f24e47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1.3</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c920f24e47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c920f24e47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1.4</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c920f24e47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c920f24e47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2.1</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920f24e4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c920f24e4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1.1</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c920f24e47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c920f24e47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c920f24e47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c920f24e47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c920f24e47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c920f24e47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c920f24e47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c920f24e47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c920f24e47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c920f24e47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2.1</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c920f24e47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c920f24e47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rgbClr val="FF0000"/>
                </a:solidFill>
              </a:rPr>
              <a:t> </a:t>
            </a:r>
            <a:endParaRPr b="1">
              <a:solidFill>
                <a:srgbClr val="FF0000"/>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c920f24e47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c920f24e47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2.2</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c920f24e47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c920f24e47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2.3</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c9361b48fd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c9361b48fd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0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i="1" sz="10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i="1" lang="en" sz="1000">
                <a:solidFill>
                  <a:schemeClr val="dk1"/>
                </a:solidFill>
                <a:latin typeface="Roboto"/>
                <a:ea typeface="Roboto"/>
                <a:cs typeface="Roboto"/>
                <a:sym typeface="Roboto"/>
              </a:rPr>
              <a:t>Image source: AdobeStock_56885471</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c920f24e47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c920f24e47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3.1</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920f24e4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920f24e4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1.1</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shutterstock_1006201120</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c920f24e47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c920f24e47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3.1</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c920f24e47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c920f24e47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3.1</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c920f24e47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c920f24e47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3.2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rgbClr val="FF0000"/>
                </a:solidFill>
              </a:rPr>
              <a:t> </a:t>
            </a:r>
            <a:endParaRPr b="1">
              <a:solidFill>
                <a:srgbClr val="FF0000"/>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c920f24e47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c920f24e47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3.2</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c920f24e47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c920f24e47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3.3</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c920f24e47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c920f24e47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4.1</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c920f24e47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c920f24e47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4.1</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c920f24e47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c920f24e47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4.1</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c920f24e47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c920f24e47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4.1</a:t>
            </a:r>
            <a:endParaRPr b="1">
              <a:solidFill>
                <a:srgbClr val="24292E"/>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c920f24e47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c920f24e47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4.2</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rgbClr val="FF0000"/>
                </a:solidFill>
              </a:rPr>
              <a:t> </a:t>
            </a:r>
            <a:endParaRPr b="1">
              <a:solidFill>
                <a:srgbClr val="FF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920f24e4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920f24e4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c920f24e47_0_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c920f24e47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4.2</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c920f24e47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c920f24e47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4.3</a:t>
            </a:r>
            <a:endParaRPr b="1">
              <a:solidFill>
                <a:srgbClr val="24292E"/>
              </a:solidFill>
            </a:endParaRPr>
          </a:p>
          <a:p>
            <a:pPr indent="0" lvl="0" marL="0" rtl="0" algn="l">
              <a:spcBef>
                <a:spcPts val="0"/>
              </a:spcBef>
              <a:spcAft>
                <a:spcPts val="0"/>
              </a:spcAft>
              <a:buNone/>
            </a:pPr>
            <a:r>
              <a:t/>
            </a:r>
            <a:endParaRPr b="1">
              <a:solidFill>
                <a:srgbClr val="24292E"/>
              </a:solidFill>
            </a:endParaRPr>
          </a:p>
          <a:p>
            <a:pPr indent="0" lvl="0" marL="0" rtl="0" algn="l">
              <a:spcBef>
                <a:spcPts val="0"/>
              </a:spcBef>
              <a:spcAft>
                <a:spcPts val="0"/>
              </a:spcAft>
              <a:buNone/>
            </a:pPr>
            <a:r>
              <a:t/>
            </a:r>
            <a:endParaRPr b="1">
              <a:solidFill>
                <a:srgbClr val="24292E"/>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c920f24e4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c920f24e4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5</a:t>
            </a:r>
            <a:r>
              <a:rPr b="1" lang="en"/>
              <a:t>.1</a:t>
            </a:r>
            <a:endParaRPr b="1"/>
          </a:p>
          <a:p>
            <a:pPr indent="0" lvl="0" marL="0" rtl="0" algn="l">
              <a:spcBef>
                <a:spcPts val="0"/>
              </a:spcBef>
              <a:spcAft>
                <a:spcPts val="0"/>
              </a:spcAft>
              <a:buNone/>
            </a:pPr>
            <a:r>
              <a:t/>
            </a:r>
            <a:endParaRPr b="1" sz="1200">
              <a:solidFill>
                <a:srgbClr val="FF0000"/>
              </a:solidFill>
            </a:endParaRPr>
          </a:p>
          <a:p>
            <a:pPr indent="0" lvl="0" marL="0" rtl="0" algn="l">
              <a:spcBef>
                <a:spcPts val="0"/>
              </a:spcBef>
              <a:spcAft>
                <a:spcPts val="0"/>
              </a:spcAft>
              <a:buClr>
                <a:schemeClr val="dk1"/>
              </a:buClr>
              <a:buSzPts val="1100"/>
              <a:buFont typeface="Arial"/>
              <a:buNone/>
            </a:pPr>
            <a:r>
              <a:t/>
            </a:r>
            <a:endParaRPr b="1" sz="1200">
              <a:solidFill>
                <a:srgbClr val="FF0000"/>
              </a:solidFill>
            </a:endParaRPr>
          </a:p>
          <a:p>
            <a:pPr indent="0" lvl="0" marL="0" rtl="0" algn="l">
              <a:lnSpc>
                <a:spcPct val="115000"/>
              </a:lnSpc>
              <a:spcBef>
                <a:spcPts val="300"/>
              </a:spcBef>
              <a:spcAft>
                <a:spcPts val="0"/>
              </a:spcAft>
              <a:buNone/>
            </a:pPr>
            <a:r>
              <a:t/>
            </a:r>
            <a:endParaRPr b="1"/>
          </a:p>
          <a:p>
            <a:pPr indent="0" lvl="0" marL="0" rtl="0" algn="l">
              <a:lnSpc>
                <a:spcPct val="115000"/>
              </a:lnSpc>
              <a:spcBef>
                <a:spcPts val="1200"/>
              </a:spcBef>
              <a:spcAft>
                <a:spcPts val="0"/>
              </a:spcAft>
              <a:buNone/>
            </a:pPr>
            <a:r>
              <a:t/>
            </a:r>
            <a:endParaRPr sz="1200">
              <a:solidFill>
                <a:srgbClr val="24292E"/>
              </a:solidFill>
            </a:endParaRPr>
          </a:p>
          <a:p>
            <a:pPr indent="0" lvl="0" marL="0" rtl="0" algn="l">
              <a:spcBef>
                <a:spcPts val="1200"/>
              </a:spcBef>
              <a:spcAft>
                <a:spcPts val="0"/>
              </a:spcAft>
              <a:buNone/>
            </a:pPr>
            <a:r>
              <a:t/>
            </a:r>
            <a:endParaRPr b="1"/>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c9361b48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c9361b48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5.1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c9361b48f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c9361b48f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5.1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c9361b48fd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c9361b48fd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5</a:t>
            </a:r>
            <a:r>
              <a:rPr b="1" lang="en">
                <a:solidFill>
                  <a:srgbClr val="24292E"/>
                </a:solidFill>
              </a:rPr>
              <a:t>.1</a:t>
            </a:r>
            <a:endParaRPr b="1">
              <a:solidFill>
                <a:srgbClr val="24292E"/>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c920f24e4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c920f24e4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5</a:t>
            </a:r>
            <a:r>
              <a:rPr b="1" lang="en">
                <a:solidFill>
                  <a:schemeClr val="dk1"/>
                </a:solidFill>
              </a:rPr>
              <a:t>.2</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rgbClr val="FF0000"/>
                </a:solidFill>
              </a:rPr>
              <a:t> </a:t>
            </a:r>
            <a:endParaRPr b="1">
              <a:solidFill>
                <a:srgbClr val="FF0000"/>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c920f24e47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c920f24e47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4292E"/>
                </a:solidFill>
              </a:rPr>
              <a:t>5</a:t>
            </a:r>
            <a:r>
              <a:rPr b="1" lang="en">
                <a:solidFill>
                  <a:srgbClr val="24292E"/>
                </a:solidFill>
              </a:rPr>
              <a:t>.2</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c920f24e47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c920f24e4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rPr>
              <a:t>5</a:t>
            </a:r>
            <a:r>
              <a:rPr b="1" lang="en">
                <a:solidFill>
                  <a:srgbClr val="24292E"/>
                </a:solidFill>
              </a:rPr>
              <a:t>.3</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c920f24e4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c920f24e4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c920f24e4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c920f24e4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c920f24e47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c920f24e47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c920f24e47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c920f24e47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1.1</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rgbClr val="24292E"/>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457200" rtl="0" algn="l">
              <a:lnSpc>
                <a:spcPct val="115000"/>
              </a:lnSpc>
              <a:spcBef>
                <a:spcPts val="3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a:solidFill>
                <a:srgbClr val="24292E"/>
              </a:solidFill>
              <a:highlight>
                <a:schemeClr val="lt1"/>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4292E"/>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None/>
            </a:pPr>
            <a:r>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b="1" sz="1200">
              <a:solidFill>
                <a:srgbClr val="24292E"/>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5.png"/><Relationship Id="rId4" Type="http://schemas.openxmlformats.org/officeDocument/2006/relationships/image" Target="../media/image3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3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6.png"/><Relationship Id="rId4"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Title Slide:Data Analytics and Visualization">
  <p:cSld name="CUSTOM_2_3_1_1_1_1_1_2_1_2_1_1_1_1_2_1_1_1_1">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2">
            <a:alphaModFix/>
          </a:blip>
          <a:srcRect b="2498" l="0" r="0" t="2489"/>
          <a:stretch/>
        </p:blipFill>
        <p:spPr>
          <a:xfrm>
            <a:off x="274320" y="274881"/>
            <a:ext cx="8595360" cy="4593742"/>
          </a:xfrm>
          <a:prstGeom prst="rect">
            <a:avLst/>
          </a:prstGeom>
          <a:noFill/>
          <a:ln>
            <a:noFill/>
          </a:ln>
          <a:effectLst>
            <a:outerShdw blurRad="57150" rotWithShape="0" algn="bl" dir="5400000" dist="19050">
              <a:srgbClr val="000000">
                <a:alpha val="50000"/>
              </a:srgbClr>
            </a:outerShdw>
          </a:effectLst>
        </p:spPr>
      </p:pic>
      <p:sp>
        <p:nvSpPr>
          <p:cNvPr id="52" name="Google Shape;52;p13"/>
          <p:cNvSpPr/>
          <p:nvPr/>
        </p:nvSpPr>
        <p:spPr>
          <a:xfrm>
            <a:off x="273900" y="3807100"/>
            <a:ext cx="8596200" cy="1062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 name="Google Shape;53;p13"/>
          <p:cNvPicPr preferRelativeResize="0"/>
          <p:nvPr/>
        </p:nvPicPr>
        <p:blipFill>
          <a:blip r:embed="rId3">
            <a:alphaModFix/>
          </a:blip>
          <a:stretch>
            <a:fillRect/>
          </a:stretch>
        </p:blipFill>
        <p:spPr>
          <a:xfrm>
            <a:off x="7899747" y="3982500"/>
            <a:ext cx="822959" cy="711201"/>
          </a:xfrm>
          <a:prstGeom prst="rect">
            <a:avLst/>
          </a:prstGeom>
          <a:noFill/>
          <a:ln>
            <a:noFill/>
          </a:ln>
          <a:effectLst>
            <a:outerShdw blurRad="57150" rotWithShape="0" algn="bl" dir="5400000" dist="19050">
              <a:srgbClr val="000000">
                <a:alpha val="50000"/>
              </a:srgbClr>
            </a:outerShdw>
          </a:effectLst>
        </p:spPr>
      </p:pic>
      <p:pic>
        <p:nvPicPr>
          <p:cNvPr id="54" name="Google Shape;54;p13"/>
          <p:cNvPicPr preferRelativeResize="0"/>
          <p:nvPr/>
        </p:nvPicPr>
        <p:blipFill>
          <a:blip r:embed="rId4">
            <a:alphaModFix/>
          </a:blip>
          <a:stretch>
            <a:fillRect/>
          </a:stretch>
        </p:blipFill>
        <p:spPr>
          <a:xfrm>
            <a:off x="678010" y="1193200"/>
            <a:ext cx="2286002" cy="1691641"/>
          </a:xfrm>
          <a:prstGeom prst="rect">
            <a:avLst/>
          </a:prstGeom>
          <a:noFill/>
          <a:ln>
            <a:noFill/>
          </a:ln>
        </p:spPr>
      </p:pic>
      <p:sp>
        <p:nvSpPr>
          <p:cNvPr id="55" name="Google Shape;55;p13"/>
          <p:cNvSpPr txBox="1"/>
          <p:nvPr/>
        </p:nvSpPr>
        <p:spPr>
          <a:xfrm>
            <a:off x="274800" y="3982500"/>
            <a:ext cx="8595300" cy="371100"/>
          </a:xfrm>
          <a:prstGeom prst="rect">
            <a:avLst/>
          </a:prstGeom>
          <a:noFill/>
          <a:ln>
            <a:noFill/>
          </a:ln>
        </p:spPr>
        <p:txBody>
          <a:bodyPr anchorCtr="0" anchor="t" bIns="91425" lIns="91425" spcFirstLastPara="1" rIns="1188700" wrap="square" tIns="91425">
            <a:noAutofit/>
          </a:bodyPr>
          <a:lstStyle/>
          <a:p>
            <a:pPr indent="0" lvl="0" marL="0" rtl="0" algn="r">
              <a:lnSpc>
                <a:spcPct val="110000"/>
              </a:lnSpc>
              <a:spcBef>
                <a:spcPts val="0"/>
              </a:spcBef>
              <a:spcAft>
                <a:spcPts val="0"/>
              </a:spcAft>
              <a:buNone/>
            </a:pPr>
            <a:r>
              <a:rPr lang="en" sz="1800">
                <a:solidFill>
                  <a:srgbClr val="FFFFFF"/>
                </a:solidFill>
                <a:latin typeface="Roboto Medium"/>
                <a:ea typeface="Roboto Medium"/>
                <a:cs typeface="Roboto Medium"/>
                <a:sym typeface="Roboto Medium"/>
              </a:rPr>
              <a:t>Data Boot Camp</a:t>
            </a:r>
            <a:endParaRPr sz="1800">
              <a:solidFill>
                <a:srgbClr val="FFFFFF"/>
              </a:solidFill>
              <a:latin typeface="Roboto Medium"/>
              <a:ea typeface="Roboto Medium"/>
              <a:cs typeface="Roboto Medium"/>
              <a:sym typeface="Roboto Medium"/>
            </a:endParaRPr>
          </a:p>
        </p:txBody>
      </p:sp>
      <p:sp>
        <p:nvSpPr>
          <p:cNvPr id="56" name="Google Shape;56;p13"/>
          <p:cNvSpPr txBox="1"/>
          <p:nvPr>
            <p:ph type="title"/>
          </p:nvPr>
        </p:nvSpPr>
        <p:spPr>
          <a:xfrm>
            <a:off x="525600" y="4319775"/>
            <a:ext cx="8344500" cy="319200"/>
          </a:xfrm>
          <a:prstGeom prst="rect">
            <a:avLst/>
          </a:prstGeom>
        </p:spPr>
        <p:txBody>
          <a:bodyPr anchorCtr="0" anchor="ctr" bIns="0" lIns="0" spcFirstLastPara="1" rIns="1188700" wrap="square" tIns="9125">
            <a:normAutofit/>
          </a:bodyPr>
          <a:lstStyle>
            <a:lvl1pPr lvl="0" rtl="0" algn="r">
              <a:spcBef>
                <a:spcPts val="0"/>
              </a:spcBef>
              <a:spcAft>
                <a:spcPts val="0"/>
              </a:spcAft>
              <a:buNone/>
              <a:defRPr>
                <a:solidFill>
                  <a:srgbClr val="FFFFFF"/>
                </a:solidFill>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7" name="Google Shape;57;p13"/>
          <p:cNvSpPr txBox="1"/>
          <p:nvPr>
            <p:ph idx="2" type="title"/>
          </p:nvPr>
        </p:nvSpPr>
        <p:spPr>
          <a:xfrm>
            <a:off x="274350" y="1828800"/>
            <a:ext cx="8595300" cy="1248000"/>
          </a:xfrm>
          <a:prstGeom prst="rect">
            <a:avLst/>
          </a:prstGeom>
        </p:spPr>
        <p:txBody>
          <a:bodyPr anchorCtr="0" anchor="t" bIns="457200" lIns="2880350" spcFirstLastPara="1" rIns="457200" wrap="square" tIns="0">
            <a:normAutofit/>
          </a:bodyPr>
          <a:lstStyle>
            <a:lvl1pPr lvl="0" rtl="0">
              <a:spcBef>
                <a:spcPts val="0"/>
              </a:spcBef>
              <a:spcAft>
                <a:spcPts val="0"/>
              </a:spcAft>
              <a:buNone/>
              <a:defRPr sz="28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8" name="Google Shape;58;p13"/>
          <p:cNvSpPr txBox="1"/>
          <p:nvPr>
            <p:ph idx="3" type="title"/>
          </p:nvPr>
        </p:nvSpPr>
        <p:spPr>
          <a:xfrm>
            <a:off x="525600" y="3447025"/>
            <a:ext cx="8344500" cy="360000"/>
          </a:xfrm>
          <a:prstGeom prst="rect">
            <a:avLst/>
          </a:prstGeom>
        </p:spPr>
        <p:txBody>
          <a:bodyPr anchorCtr="0" anchor="ctr" bIns="0" lIns="3200400" spcFirstLastPara="1" rIns="274300" wrap="square" tIns="9125">
            <a:normAutofit/>
          </a:bodyPr>
          <a:lstStyle>
            <a:lvl1pPr lvl="0" rtl="0" algn="r">
              <a:spcBef>
                <a:spcPts val="0"/>
              </a:spcBef>
              <a:spcAft>
                <a:spcPts val="0"/>
              </a:spcAft>
              <a:buNone/>
              <a:defRPr>
                <a:latin typeface="Roboto Medium"/>
                <a:ea typeface="Roboto Medium"/>
                <a:cs typeface="Roboto Medium"/>
                <a:sym typeface="Roboto Medium"/>
              </a:defRPr>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59" name="Google Shape;59;p13"/>
          <p:cNvSpPr txBox="1"/>
          <p:nvPr/>
        </p:nvSpPr>
        <p:spPr>
          <a:xfrm>
            <a:off x="206300" y="4868750"/>
            <a:ext cx="8663400" cy="185700"/>
          </a:xfrm>
          <a:prstGeom prst="rect">
            <a:avLst/>
          </a:prstGeom>
          <a:noFill/>
          <a:ln>
            <a:noFill/>
          </a:ln>
        </p:spPr>
        <p:txBody>
          <a:bodyPr anchorCtr="0" anchor="ctr" bIns="91425" lIns="91425" spcFirstLastPara="1" rIns="0" wrap="square" tIns="91425">
            <a:noAutofit/>
          </a:bodyPr>
          <a:lstStyle/>
          <a:p>
            <a:pPr indent="0" lvl="0" marL="0" rtl="0" algn="l">
              <a:spcBef>
                <a:spcPts val="0"/>
              </a:spcBef>
              <a:spcAft>
                <a:spcPts val="0"/>
              </a:spcAft>
              <a:buClr>
                <a:schemeClr val="dk1"/>
              </a:buClr>
              <a:buSzPts val="1100"/>
              <a:buFont typeface="Arial"/>
              <a:buNone/>
            </a:pPr>
            <a:r>
              <a:t/>
            </a:r>
            <a:endParaRPr sz="600">
              <a:solidFill>
                <a:schemeClr val="dk1"/>
              </a:solidFill>
            </a:endParaRPr>
          </a:p>
          <a:p>
            <a:pPr indent="0" lvl="0" marL="0" rtl="0" algn="l">
              <a:spcBef>
                <a:spcPts val="0"/>
              </a:spcBef>
              <a:spcAft>
                <a:spcPts val="0"/>
              </a:spcAft>
              <a:buNone/>
            </a:pPr>
            <a:r>
              <a:rPr lang="en" sz="600">
                <a:solidFill>
                  <a:schemeClr val="dk1"/>
                </a:solidFill>
              </a:rPr>
              <a:t>© 2019 Trilogy Education Services, Inc. </a:t>
            </a:r>
            <a:endParaRPr sz="60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 Bullets 1–4 (Blue)">
  <p:cSld name="CUSTOM_2_7_1_6_1_2_1_1_1">
    <p:spTree>
      <p:nvGrpSpPr>
        <p:cNvPr id="60" name="Shape 60"/>
        <p:cNvGrpSpPr/>
        <p:nvPr/>
      </p:nvGrpSpPr>
      <p:grpSpPr>
        <a:xfrm>
          <a:off x="0" y="0"/>
          <a:ext cx="0" cy="0"/>
          <a:chOff x="0" y="0"/>
          <a:chExt cx="0" cy="0"/>
        </a:xfrm>
      </p:grpSpPr>
      <p:sp>
        <p:nvSpPr>
          <p:cNvPr id="61" name="Google Shape;61;p14"/>
          <p:cNvSpPr/>
          <p:nvPr/>
        </p:nvSpPr>
        <p:spPr>
          <a:xfrm>
            <a:off x="1352550" y="137882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txBox="1"/>
          <p:nvPr>
            <p:ph type="title"/>
          </p:nvPr>
        </p:nvSpPr>
        <p:spPr>
          <a:xfrm>
            <a:off x="-12300" y="0"/>
            <a:ext cx="9168600" cy="533700"/>
          </a:xfrm>
          <a:prstGeom prst="rect">
            <a:avLst/>
          </a:prstGeom>
        </p:spPr>
        <p:txBody>
          <a:bodyPr anchorCtr="0" anchor="t" bIns="91425" lIns="457200" spcFirstLastPara="1" rIns="274300" wrap="square" tIns="182875">
            <a:norm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3" name="Google Shape;63;p14"/>
          <p:cNvSpPr txBox="1"/>
          <p:nvPr>
            <p:ph idx="1" type="subTitle"/>
          </p:nvPr>
        </p:nvSpPr>
        <p:spPr>
          <a:xfrm>
            <a:off x="0" y="675975"/>
            <a:ext cx="9144000" cy="364800"/>
          </a:xfrm>
          <a:prstGeom prst="rect">
            <a:avLst/>
          </a:prstGeom>
        </p:spPr>
        <p:txBody>
          <a:bodyPr anchorCtr="0" anchor="t" bIns="0" lIns="457200" spcFirstLastPara="1" rIns="457200" wrap="square" tIns="91425">
            <a:normAutofit/>
          </a:bodyPr>
          <a:lstStyle>
            <a:lvl1pPr lvl="0" rtl="0">
              <a:spcBef>
                <a:spcPts val="0"/>
              </a:spcBef>
              <a:spcAft>
                <a:spcPts val="0"/>
              </a:spcAft>
              <a:buNone/>
              <a:defRPr sz="1800">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cxnSp>
        <p:nvCxnSpPr>
          <p:cNvPr id="64" name="Google Shape;64;p14"/>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65" name="Google Shape;65;p14"/>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cxnSp>
        <p:nvCxnSpPr>
          <p:cNvPr id="66" name="Google Shape;66;p14"/>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67" name="Google Shape;67;p14"/>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68" name="Google Shape;68;p14"/>
          <p:cNvSpPr txBox="1"/>
          <p:nvPr>
            <p:ph idx="3" type="subTitle"/>
          </p:nvPr>
        </p:nvSpPr>
        <p:spPr>
          <a:xfrm>
            <a:off x="12225" y="1398000"/>
            <a:ext cx="9144000" cy="606900"/>
          </a:xfrm>
          <a:prstGeom prst="rect">
            <a:avLst/>
          </a:prstGeom>
        </p:spPr>
        <p:txBody>
          <a:bodyPr anchorCtr="0" anchor="ctr" bIns="0" lIns="1554475" spcFirstLastPara="1" rIns="457200" wrap="square" tIns="0">
            <a:norm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69" name="Google Shape;69;p14"/>
          <p:cNvSpPr/>
          <p:nvPr/>
        </p:nvSpPr>
        <p:spPr>
          <a:xfrm>
            <a:off x="1352550" y="2231136"/>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1352550" y="30738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1352550" y="39189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txBox="1"/>
          <p:nvPr>
            <p:ph idx="4" type="subTitle"/>
          </p:nvPr>
        </p:nvSpPr>
        <p:spPr>
          <a:xfrm>
            <a:off x="-12225" y="2233550"/>
            <a:ext cx="9168600" cy="606900"/>
          </a:xfrm>
          <a:prstGeom prst="rect">
            <a:avLst/>
          </a:prstGeom>
        </p:spPr>
        <p:txBody>
          <a:bodyPr anchorCtr="0" anchor="ctr" bIns="0" lIns="1554475" spcFirstLastPara="1" rIns="457200" wrap="square" tIns="0">
            <a:norm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73" name="Google Shape;73;p14"/>
          <p:cNvSpPr txBox="1"/>
          <p:nvPr>
            <p:ph idx="5" type="subTitle"/>
          </p:nvPr>
        </p:nvSpPr>
        <p:spPr>
          <a:xfrm>
            <a:off x="0" y="3076275"/>
            <a:ext cx="9168600" cy="606900"/>
          </a:xfrm>
          <a:prstGeom prst="rect">
            <a:avLst/>
          </a:prstGeom>
        </p:spPr>
        <p:txBody>
          <a:bodyPr anchorCtr="0" anchor="ctr" bIns="0" lIns="1554475" spcFirstLastPara="1" rIns="457200" wrap="square" tIns="0">
            <a:norm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74" name="Google Shape;74;p14"/>
          <p:cNvSpPr txBox="1"/>
          <p:nvPr>
            <p:ph idx="6" type="subTitle"/>
          </p:nvPr>
        </p:nvSpPr>
        <p:spPr>
          <a:xfrm>
            <a:off x="-12300" y="3918975"/>
            <a:ext cx="9168600" cy="606900"/>
          </a:xfrm>
          <a:prstGeom prst="rect">
            <a:avLst/>
          </a:prstGeom>
        </p:spPr>
        <p:txBody>
          <a:bodyPr anchorCtr="0" anchor="ctr" bIns="0" lIns="1554475" spcFirstLastPara="1" rIns="457200" wrap="square" tIns="0">
            <a:norm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pic>
        <p:nvPicPr>
          <p:cNvPr id="75" name="Google Shape;75;p14"/>
          <p:cNvPicPr preferRelativeResize="0"/>
          <p:nvPr/>
        </p:nvPicPr>
        <p:blipFill rotWithShape="1">
          <a:blip r:embed="rId2">
            <a:alphaModFix/>
          </a:blip>
          <a:srcRect b="465" l="0" r="0" t="475"/>
          <a:stretch/>
        </p:blipFill>
        <p:spPr>
          <a:xfrm>
            <a:off x="429768" y="1402811"/>
            <a:ext cx="785567" cy="606900"/>
          </a:xfrm>
          <a:prstGeom prst="rect">
            <a:avLst/>
          </a:prstGeom>
          <a:noFill/>
          <a:ln>
            <a:noFill/>
          </a:ln>
        </p:spPr>
      </p:pic>
      <p:pic>
        <p:nvPicPr>
          <p:cNvPr id="76" name="Google Shape;76;p14"/>
          <p:cNvPicPr preferRelativeResize="0"/>
          <p:nvPr/>
        </p:nvPicPr>
        <p:blipFill rotWithShape="1">
          <a:blip r:embed="rId3">
            <a:alphaModFix/>
          </a:blip>
          <a:srcRect b="465" l="0" r="0" t="475"/>
          <a:stretch/>
        </p:blipFill>
        <p:spPr>
          <a:xfrm>
            <a:off x="429768" y="2227098"/>
            <a:ext cx="785566" cy="606900"/>
          </a:xfrm>
          <a:prstGeom prst="rect">
            <a:avLst/>
          </a:prstGeom>
          <a:noFill/>
          <a:ln>
            <a:noFill/>
          </a:ln>
        </p:spPr>
      </p:pic>
      <p:pic>
        <p:nvPicPr>
          <p:cNvPr id="77" name="Google Shape;77;p14"/>
          <p:cNvPicPr preferRelativeResize="0"/>
          <p:nvPr/>
        </p:nvPicPr>
        <p:blipFill rotWithShape="1">
          <a:blip r:embed="rId4">
            <a:alphaModFix/>
          </a:blip>
          <a:srcRect b="465" l="0" r="0" t="475"/>
          <a:stretch/>
        </p:blipFill>
        <p:spPr>
          <a:xfrm>
            <a:off x="429768" y="3056198"/>
            <a:ext cx="785566" cy="606900"/>
          </a:xfrm>
          <a:prstGeom prst="rect">
            <a:avLst/>
          </a:prstGeom>
          <a:noFill/>
          <a:ln>
            <a:noFill/>
          </a:ln>
        </p:spPr>
      </p:pic>
      <p:pic>
        <p:nvPicPr>
          <p:cNvPr id="78" name="Google Shape;78;p14"/>
          <p:cNvPicPr preferRelativeResize="0"/>
          <p:nvPr/>
        </p:nvPicPr>
        <p:blipFill rotWithShape="1">
          <a:blip r:embed="rId5">
            <a:alphaModFix/>
          </a:blip>
          <a:srcRect b="465" l="0" r="0" t="475"/>
          <a:stretch/>
        </p:blipFill>
        <p:spPr>
          <a:xfrm>
            <a:off x="432306" y="3916573"/>
            <a:ext cx="785567" cy="606900"/>
          </a:xfrm>
          <a:prstGeom prst="rect">
            <a:avLst/>
          </a:prstGeom>
          <a:noFill/>
          <a:ln>
            <a:noFill/>
          </a:ln>
        </p:spPr>
      </p:pic>
    </p:spTree>
  </p:cSld>
  <p:clrMapOvr>
    <a:masterClrMapping/>
  </p:clrMapOvr>
  <p:extLst>
    <p:ext uri="{DCECCB84-F9BA-43D5-87BE-67443E8EF086}">
      <p15:sldGuideLst>
        <p15:guide id="1" pos="288">
          <p15:clr>
            <a:srgbClr val="F9AD4C"/>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Instructor Demonstration">
  <p:cSld name="CUSTOM_2_3_1_1_1_1_1_2_1_2_1_2">
    <p:spTree>
      <p:nvGrpSpPr>
        <p:cNvPr id="79" name="Shape 79"/>
        <p:cNvGrpSpPr/>
        <p:nvPr/>
      </p:nvGrpSpPr>
      <p:grpSpPr>
        <a:xfrm>
          <a:off x="0" y="0"/>
          <a:ext cx="0" cy="0"/>
          <a:chOff x="0" y="0"/>
          <a:chExt cx="0" cy="0"/>
        </a:xfrm>
      </p:grpSpPr>
      <p:pic>
        <p:nvPicPr>
          <p:cNvPr id="80" name="Google Shape;80;p15"/>
          <p:cNvPicPr preferRelativeResize="0"/>
          <p:nvPr/>
        </p:nvPicPr>
        <p:blipFill rotWithShape="1">
          <a:blip r:embed="rId2">
            <a:alphaModFix/>
          </a:blip>
          <a:srcRect b="59" l="0" r="0" t="59"/>
          <a:stretch/>
        </p:blipFill>
        <p:spPr>
          <a:xfrm>
            <a:off x="274320" y="274881"/>
            <a:ext cx="8595360" cy="4593743"/>
          </a:xfrm>
          <a:prstGeom prst="rect">
            <a:avLst/>
          </a:prstGeom>
          <a:noFill/>
          <a:ln>
            <a:noFill/>
          </a:ln>
        </p:spPr>
      </p:pic>
      <p:sp>
        <p:nvSpPr>
          <p:cNvPr id="81" name="Google Shape;81;p15"/>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a:off x="273900" y="3807100"/>
            <a:ext cx="8596200" cy="1062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5"/>
          <p:cNvSpPr txBox="1"/>
          <p:nvPr/>
        </p:nvSpPr>
        <p:spPr>
          <a:xfrm>
            <a:off x="242550" y="3895344"/>
            <a:ext cx="8907900" cy="427500"/>
          </a:xfrm>
          <a:prstGeom prst="rect">
            <a:avLst/>
          </a:prstGeom>
          <a:noFill/>
          <a:ln>
            <a:noFill/>
          </a:ln>
        </p:spPr>
        <p:txBody>
          <a:bodyPr anchorCtr="0" anchor="t" bIns="91425" lIns="0" spcFirstLastPara="1" rIns="914400" wrap="square" tIns="91425">
            <a:noAutofit/>
          </a:bodyPr>
          <a:lstStyle/>
          <a:p>
            <a:pPr indent="0" lvl="0" marL="0" rtl="0" algn="r">
              <a:spcBef>
                <a:spcPts val="0"/>
              </a:spcBef>
              <a:spcAft>
                <a:spcPts val="0"/>
              </a:spcAft>
              <a:buNone/>
            </a:pPr>
            <a:r>
              <a:rPr lang="en" sz="2700">
                <a:solidFill>
                  <a:srgbClr val="FFFFFF"/>
                </a:solidFill>
                <a:latin typeface="Roboto Light"/>
                <a:ea typeface="Roboto Light"/>
                <a:cs typeface="Roboto Light"/>
                <a:sym typeface="Roboto Light"/>
              </a:rPr>
              <a:t>Instructor Demonstration</a:t>
            </a:r>
            <a:endParaRPr sz="2700">
              <a:solidFill>
                <a:srgbClr val="FFFFFF"/>
              </a:solidFill>
              <a:latin typeface="Roboto Light"/>
              <a:ea typeface="Roboto Light"/>
              <a:cs typeface="Roboto Light"/>
              <a:sym typeface="Roboto Light"/>
            </a:endParaRPr>
          </a:p>
        </p:txBody>
      </p:sp>
      <p:sp>
        <p:nvSpPr>
          <p:cNvPr id="85" name="Google Shape;85;p15"/>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pic>
        <p:nvPicPr>
          <p:cNvPr id="86" name="Google Shape;86;p15"/>
          <p:cNvPicPr preferRelativeResize="0"/>
          <p:nvPr/>
        </p:nvPicPr>
        <p:blipFill rotWithShape="1">
          <a:blip r:embed="rId3">
            <a:alphaModFix/>
          </a:blip>
          <a:srcRect b="0" l="0" r="0" t="0"/>
          <a:stretch/>
        </p:blipFill>
        <p:spPr>
          <a:xfrm>
            <a:off x="409963" y="-228600"/>
            <a:ext cx="8535272" cy="4064423"/>
          </a:xfrm>
          <a:prstGeom prst="rect">
            <a:avLst/>
          </a:prstGeom>
          <a:noFill/>
          <a:ln>
            <a:noFill/>
          </a:ln>
        </p:spPr>
      </p:pic>
      <p:sp>
        <p:nvSpPr>
          <p:cNvPr id="87" name="Google Shape;87;p15"/>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lvl1pPr lvl="0" rtl="0" algn="r">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88" name="Shape 88"/>
        <p:cNvGrpSpPr/>
        <p:nvPr/>
      </p:nvGrpSpPr>
      <p:grpSpPr>
        <a:xfrm>
          <a:off x="0" y="0"/>
          <a:ext cx="0" cy="0"/>
          <a:chOff x="0" y="0"/>
          <a:chExt cx="0" cy="0"/>
        </a:xfrm>
      </p:grpSpPr>
      <p:sp>
        <p:nvSpPr>
          <p:cNvPr id="89" name="Google Shape;89;p16"/>
          <p:cNvSpPr txBox="1"/>
          <p:nvPr>
            <p:ph type="title"/>
          </p:nvPr>
        </p:nvSpPr>
        <p:spPr>
          <a:xfrm>
            <a:off x="-12300" y="0"/>
            <a:ext cx="9168600" cy="533700"/>
          </a:xfrm>
          <a:prstGeom prst="rect">
            <a:avLst/>
          </a:prstGeom>
        </p:spPr>
        <p:txBody>
          <a:bodyPr anchorCtr="0" anchor="t" bIns="91425" lIns="457200" spcFirstLastPara="1" rIns="274300" wrap="square" tIns="182875">
            <a:norm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0" name="Google Shape;90;p16"/>
          <p:cNvSpPr txBox="1"/>
          <p:nvPr>
            <p:ph idx="1" type="subTitle"/>
          </p:nvPr>
        </p:nvSpPr>
        <p:spPr>
          <a:xfrm>
            <a:off x="0" y="675975"/>
            <a:ext cx="9144000" cy="364800"/>
          </a:xfrm>
          <a:prstGeom prst="rect">
            <a:avLst/>
          </a:prstGeom>
        </p:spPr>
        <p:txBody>
          <a:bodyPr anchorCtr="0" anchor="t" bIns="0" lIns="457200" spcFirstLastPara="1" rIns="457200" wrap="square" tIns="91425">
            <a:normAutofit/>
          </a:bodyPr>
          <a:lstStyle>
            <a:lvl1pPr lvl="0" rtl="0">
              <a:spcBef>
                <a:spcPts val="0"/>
              </a:spcBef>
              <a:spcAft>
                <a:spcPts val="0"/>
              </a:spcAft>
              <a:buNone/>
              <a:defRPr sz="1800">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cxnSp>
        <p:nvCxnSpPr>
          <p:cNvPr id="91" name="Google Shape;91;p16"/>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92" name="Google Shape;92;p16"/>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cxnSp>
        <p:nvCxnSpPr>
          <p:cNvPr id="93" name="Google Shape;93;p16"/>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94" name="Google Shape;94;p16"/>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95" name="Google Shape;95;p16"/>
          <p:cNvSpPr txBox="1"/>
          <p:nvPr>
            <p:ph idx="3" type="body"/>
          </p:nvPr>
        </p:nvSpPr>
        <p:spPr>
          <a:xfrm>
            <a:off x="175" y="1284250"/>
            <a:ext cx="9144000" cy="3622200"/>
          </a:xfrm>
          <a:prstGeom prst="rect">
            <a:avLst/>
          </a:prstGeom>
        </p:spPr>
        <p:txBody>
          <a:bodyPr anchorCtr="0" anchor="t" bIns="914400" lIns="457200" spcFirstLastPara="1" rIns="457200" wrap="square" tIns="0">
            <a:normAutofit/>
          </a:bodyPr>
          <a:lstStyle>
            <a:lvl1pPr indent="-342900" lvl="0" marL="457200" rtl="0">
              <a:spcBef>
                <a:spcPts val="0"/>
              </a:spcBef>
              <a:spcAft>
                <a:spcPts val="0"/>
              </a:spcAft>
              <a:buSzPts val="18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1">
  <p:cSld name="CUSTOM_2_7_2_1">
    <p:spTree>
      <p:nvGrpSpPr>
        <p:cNvPr id="96" name="Shape 96"/>
        <p:cNvGrpSpPr/>
        <p:nvPr/>
      </p:nvGrpSpPr>
      <p:grpSpPr>
        <a:xfrm>
          <a:off x="0" y="0"/>
          <a:ext cx="0" cy="0"/>
          <a:chOff x="0" y="0"/>
          <a:chExt cx="0" cy="0"/>
        </a:xfrm>
      </p:grpSpPr>
      <p:sp>
        <p:nvSpPr>
          <p:cNvPr id="97" name="Google Shape;97;p17"/>
          <p:cNvSpPr txBox="1"/>
          <p:nvPr>
            <p:ph type="title"/>
          </p:nvPr>
        </p:nvSpPr>
        <p:spPr>
          <a:xfrm>
            <a:off x="-12300" y="0"/>
            <a:ext cx="9168600" cy="533700"/>
          </a:xfrm>
          <a:prstGeom prst="rect">
            <a:avLst/>
          </a:prstGeom>
        </p:spPr>
        <p:txBody>
          <a:bodyPr anchorCtr="0" anchor="t" bIns="91425" lIns="457200" spcFirstLastPara="1" rIns="274300" wrap="square" tIns="182875">
            <a:norm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98" name="Google Shape;98;p17"/>
          <p:cNvSpPr txBox="1"/>
          <p:nvPr>
            <p:ph idx="1" type="subTitle"/>
          </p:nvPr>
        </p:nvSpPr>
        <p:spPr>
          <a:xfrm>
            <a:off x="0" y="675975"/>
            <a:ext cx="9144000" cy="364800"/>
          </a:xfrm>
          <a:prstGeom prst="rect">
            <a:avLst/>
          </a:prstGeom>
        </p:spPr>
        <p:txBody>
          <a:bodyPr anchorCtr="0" anchor="t" bIns="0" lIns="457200" spcFirstLastPara="1" rIns="457200" wrap="square" tIns="91425">
            <a:normAutofit/>
          </a:bodyPr>
          <a:lstStyle>
            <a:lvl1pPr lvl="0" rtl="0">
              <a:spcBef>
                <a:spcPts val="0"/>
              </a:spcBef>
              <a:spcAft>
                <a:spcPts val="0"/>
              </a:spcAft>
              <a:buNone/>
              <a:defRPr sz="1800">
                <a:latin typeface="Roboto"/>
                <a:ea typeface="Roboto"/>
                <a:cs typeface="Roboto"/>
                <a:sym typeface="Roboto"/>
              </a:defRPr>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cxnSp>
        <p:nvCxnSpPr>
          <p:cNvPr id="99" name="Google Shape;99;p1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100" name="Google Shape;100;p17"/>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cxnSp>
        <p:nvCxnSpPr>
          <p:cNvPr id="101" name="Google Shape;101;p1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102" name="Google Shape;102;p17"/>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103" name="Google Shape;103;p17"/>
          <p:cNvSpPr txBox="1"/>
          <p:nvPr>
            <p:ph idx="3" type="body"/>
          </p:nvPr>
        </p:nvSpPr>
        <p:spPr>
          <a:xfrm>
            <a:off x="175" y="1284250"/>
            <a:ext cx="9144000" cy="3622200"/>
          </a:xfrm>
          <a:prstGeom prst="rect">
            <a:avLst/>
          </a:prstGeom>
        </p:spPr>
        <p:txBody>
          <a:bodyPr anchorCtr="0" anchor="t" bIns="914400" lIns="457200" spcFirstLastPara="1" rIns="457200" wrap="square" tIns="0">
            <a:normAutofit/>
          </a:bodyPr>
          <a:lstStyle>
            <a:lvl1pPr indent="-342900" lvl="0" marL="457200" rtl="0">
              <a:spcBef>
                <a:spcPts val="0"/>
              </a:spcBef>
              <a:spcAft>
                <a:spcPts val="0"/>
              </a:spcAft>
              <a:buSzPts val="18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8. Questions?">
  <p:cSld name="CUSTOM_17_2_1_2_3_1">
    <p:spTree>
      <p:nvGrpSpPr>
        <p:cNvPr id="104" name="Shape 104"/>
        <p:cNvGrpSpPr/>
        <p:nvPr/>
      </p:nvGrpSpPr>
      <p:grpSpPr>
        <a:xfrm>
          <a:off x="0" y="0"/>
          <a:ext cx="0" cy="0"/>
          <a:chOff x="0" y="0"/>
          <a:chExt cx="0" cy="0"/>
        </a:xfrm>
      </p:grpSpPr>
      <p:pic>
        <p:nvPicPr>
          <p:cNvPr id="105" name="Google Shape;105;p1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06" name="Google Shape;106;p18"/>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07" name="Google Shape;107;p18"/>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108" name="Google Shape;108;p18"/>
          <p:cNvSpPr txBox="1"/>
          <p:nvPr/>
        </p:nvSpPr>
        <p:spPr>
          <a:xfrm>
            <a:off x="9150" y="987250"/>
            <a:ext cx="9144000" cy="73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500">
                <a:solidFill>
                  <a:srgbClr val="FFFFFF"/>
                </a:solidFill>
                <a:latin typeface="Roboto Light"/>
                <a:ea typeface="Roboto Light"/>
                <a:cs typeface="Roboto Light"/>
                <a:sym typeface="Roboto Light"/>
              </a:rPr>
              <a:t>Questions?</a:t>
            </a:r>
            <a:endParaRPr sz="6500">
              <a:solidFill>
                <a:srgbClr val="FFFFFF"/>
              </a:solidFill>
              <a:latin typeface="Roboto Light"/>
              <a:ea typeface="Roboto Light"/>
              <a:cs typeface="Roboto Light"/>
              <a:sym typeface="Roboto Light"/>
            </a:endParaRPr>
          </a:p>
        </p:txBody>
      </p:sp>
      <p:pic>
        <p:nvPicPr>
          <p:cNvPr id="109" name="Google Shape;109;p18"/>
          <p:cNvPicPr preferRelativeResize="0"/>
          <p:nvPr/>
        </p:nvPicPr>
        <p:blipFill>
          <a:blip r:embed="rId3">
            <a:alphaModFix/>
          </a:blip>
          <a:stretch>
            <a:fillRect/>
          </a:stretch>
        </p:blipFill>
        <p:spPr>
          <a:xfrm>
            <a:off x="635875" y="2454648"/>
            <a:ext cx="7971899" cy="241397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Subsection Slide">
  <p:cSld name="CUSTOM_17_2_1_1_2">
    <p:spTree>
      <p:nvGrpSpPr>
        <p:cNvPr id="110" name="Shape 110"/>
        <p:cNvGrpSpPr/>
        <p:nvPr/>
      </p:nvGrpSpPr>
      <p:grpSpPr>
        <a:xfrm>
          <a:off x="0" y="0"/>
          <a:ext cx="0" cy="0"/>
          <a:chOff x="0" y="0"/>
          <a:chExt cx="0" cy="0"/>
        </a:xfrm>
      </p:grpSpPr>
      <p:pic>
        <p:nvPicPr>
          <p:cNvPr id="111" name="Google Shape;111;p19"/>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12" name="Google Shape;112;p19"/>
          <p:cNvSpPr txBox="1"/>
          <p:nvPr>
            <p:ph type="title"/>
          </p:nvPr>
        </p:nvSpPr>
        <p:spPr>
          <a:xfrm>
            <a:off x="274325" y="2088475"/>
            <a:ext cx="8595300" cy="7923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3600">
                <a:solidFill>
                  <a:srgbClr val="FFFFFF"/>
                </a:solidFill>
                <a:latin typeface="Roboto"/>
                <a:ea typeface="Roboto"/>
                <a:cs typeface="Roboto"/>
                <a:sym typeface="Roboto"/>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13" name="Google Shape;113;p19"/>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14" name="Google Shape;114;p19"/>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Call Attention Slide">
  <p:cSld name="CUSTOM_2_3_1_1_3_1_1_2_1_1">
    <p:spTree>
      <p:nvGrpSpPr>
        <p:cNvPr id="115" name="Shape 115"/>
        <p:cNvGrpSpPr/>
        <p:nvPr/>
      </p:nvGrpSpPr>
      <p:grpSpPr>
        <a:xfrm>
          <a:off x="0" y="0"/>
          <a:ext cx="0" cy="0"/>
          <a:chOff x="0" y="0"/>
          <a:chExt cx="0" cy="0"/>
        </a:xfrm>
      </p:grpSpPr>
      <p:pic>
        <p:nvPicPr>
          <p:cNvPr id="116" name="Google Shape;116;p20"/>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17" name="Google Shape;117;p20"/>
          <p:cNvSpPr txBox="1"/>
          <p:nvPr>
            <p:ph type="title"/>
          </p:nvPr>
        </p:nvSpPr>
        <p:spPr>
          <a:xfrm>
            <a:off x="2544050" y="1545675"/>
            <a:ext cx="5770200" cy="2430900"/>
          </a:xfrm>
          <a:prstGeom prst="rect">
            <a:avLst/>
          </a:prstGeom>
          <a:ln>
            <a:noFill/>
          </a:ln>
        </p:spPr>
        <p:txBody>
          <a:bodyPr anchorCtr="0" anchor="t" bIns="91425" lIns="91425" spcFirstLastPara="1" rIns="91425" wrap="square" tIns="91425">
            <a:normAutofit/>
          </a:bodyPr>
          <a:lstStyle>
            <a:lvl1pPr lvl="0" rtl="0">
              <a:spcBef>
                <a:spcPts val="0"/>
              </a:spcBef>
              <a:spcAft>
                <a:spcPts val="0"/>
              </a:spcAft>
              <a:buNone/>
              <a:defRPr sz="36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18" name="Google Shape;118;p20"/>
          <p:cNvPicPr preferRelativeResize="0"/>
          <p:nvPr/>
        </p:nvPicPr>
        <p:blipFill rotWithShape="1">
          <a:blip r:embed="rId3">
            <a:alphaModFix/>
          </a:blip>
          <a:srcRect b="0" l="139" r="149" t="0"/>
          <a:stretch/>
        </p:blipFill>
        <p:spPr>
          <a:xfrm>
            <a:off x="1258175" y="1332825"/>
            <a:ext cx="1371601" cy="2002535"/>
          </a:xfrm>
          <a:prstGeom prst="rect">
            <a:avLst/>
          </a:prstGeom>
          <a:noFill/>
          <a:ln>
            <a:noFill/>
          </a:ln>
        </p:spPr>
      </p:pic>
      <p:sp>
        <p:nvSpPr>
          <p:cNvPr id="119" name="Google Shape;119;p20"/>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20" name="Google Shape;120;p20"/>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Activity">
  <p:cSld name="CUSTOM_2_3_1_1_1_1_1_2_1_2_1_1_1_1_4">
    <p:spTree>
      <p:nvGrpSpPr>
        <p:cNvPr id="121" name="Shape 121"/>
        <p:cNvGrpSpPr/>
        <p:nvPr/>
      </p:nvGrpSpPr>
      <p:grpSpPr>
        <a:xfrm>
          <a:off x="0" y="0"/>
          <a:ext cx="0" cy="0"/>
          <a:chOff x="0" y="0"/>
          <a:chExt cx="0" cy="0"/>
        </a:xfrm>
      </p:grpSpPr>
      <p:pic>
        <p:nvPicPr>
          <p:cNvPr id="122" name="Google Shape;122;p21"/>
          <p:cNvPicPr preferRelativeResize="0"/>
          <p:nvPr/>
        </p:nvPicPr>
        <p:blipFill rotWithShape="1">
          <a:blip r:embed="rId2">
            <a:alphaModFix/>
          </a:blip>
          <a:srcRect b="59" l="0" r="0" t="59"/>
          <a:stretch/>
        </p:blipFill>
        <p:spPr>
          <a:xfrm>
            <a:off x="274320" y="274881"/>
            <a:ext cx="8595360" cy="4593743"/>
          </a:xfrm>
          <a:prstGeom prst="rect">
            <a:avLst/>
          </a:prstGeom>
          <a:noFill/>
          <a:ln>
            <a:noFill/>
          </a:ln>
        </p:spPr>
      </p:pic>
      <p:sp>
        <p:nvSpPr>
          <p:cNvPr id="123" name="Google Shape;123;p21"/>
          <p:cNvSpPr/>
          <p:nvPr/>
        </p:nvSpPr>
        <p:spPr>
          <a:xfrm>
            <a:off x="273900" y="3807100"/>
            <a:ext cx="8596200" cy="1062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21"/>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125" name="Google Shape;125;p21"/>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lvl1pPr lvl="0" rtl="0" algn="r">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6" name="Google Shape;126;p21"/>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 name="Google Shape;127;p21"/>
          <p:cNvPicPr preferRelativeResize="0"/>
          <p:nvPr/>
        </p:nvPicPr>
        <p:blipFill rotWithShape="1">
          <a:blip r:embed="rId4">
            <a:alphaModFix/>
          </a:blip>
          <a:srcRect b="39" l="0" r="0" t="29"/>
          <a:stretch/>
        </p:blipFill>
        <p:spPr>
          <a:xfrm>
            <a:off x="899000" y="1133363"/>
            <a:ext cx="1737360" cy="1911096"/>
          </a:xfrm>
          <a:prstGeom prst="rect">
            <a:avLst/>
          </a:prstGeom>
          <a:noFill/>
          <a:ln>
            <a:noFill/>
          </a:ln>
        </p:spPr>
      </p:pic>
      <p:sp>
        <p:nvSpPr>
          <p:cNvPr id="128" name="Google Shape;128;p21"/>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29" name="Google Shape;129;p21"/>
          <p:cNvSpPr txBox="1"/>
          <p:nvPr/>
        </p:nvSpPr>
        <p:spPr>
          <a:xfrm>
            <a:off x="274325" y="3943225"/>
            <a:ext cx="76584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rgbClr val="FFFFFF"/>
                </a:solidFill>
                <a:latin typeface="Roboto"/>
                <a:ea typeface="Roboto"/>
                <a:cs typeface="Roboto"/>
                <a:sym typeface="Roboto"/>
              </a:rPr>
              <a:t>Suggested Time:</a:t>
            </a:r>
            <a:endParaRPr b="1" sz="1300">
              <a:solidFill>
                <a:srgbClr val="FFFFFF"/>
              </a:solidFill>
              <a:latin typeface="Roboto"/>
              <a:ea typeface="Roboto"/>
              <a:cs typeface="Roboto"/>
              <a:sym typeface="Roboto"/>
            </a:endParaRPr>
          </a:p>
        </p:txBody>
      </p:sp>
      <p:sp>
        <p:nvSpPr>
          <p:cNvPr id="130" name="Google Shape;130;p21"/>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131" name="Google Shape;131;p21"/>
          <p:cNvSpPr txBox="1"/>
          <p:nvPr>
            <p:ph idx="2" type="title"/>
          </p:nvPr>
        </p:nvSpPr>
        <p:spPr>
          <a:xfrm>
            <a:off x="273900" y="1042875"/>
            <a:ext cx="8595300" cy="2764200"/>
          </a:xfrm>
          <a:prstGeom prst="rect">
            <a:avLst/>
          </a:prstGeom>
        </p:spPr>
        <p:txBody>
          <a:bodyPr anchorCtr="0" anchor="t" bIns="457200" lIns="2560300" spcFirstLastPara="1" rIns="457200" wrap="square" tIns="0">
            <a:norm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 Review">
  <p:cSld name="CUSTOM_17_2_1_2_1">
    <p:spTree>
      <p:nvGrpSpPr>
        <p:cNvPr id="132" name="Shape 132"/>
        <p:cNvGrpSpPr/>
        <p:nvPr/>
      </p:nvGrpSpPr>
      <p:grpSpPr>
        <a:xfrm>
          <a:off x="0" y="0"/>
          <a:ext cx="0" cy="0"/>
          <a:chOff x="0" y="0"/>
          <a:chExt cx="0" cy="0"/>
        </a:xfrm>
      </p:grpSpPr>
      <p:pic>
        <p:nvPicPr>
          <p:cNvPr id="133" name="Google Shape;133;p22"/>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34" name="Google Shape;134;p22"/>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35" name="Google Shape;135;p22"/>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
        <p:nvSpPr>
          <p:cNvPr id="136" name="Google Shape;136;p22"/>
          <p:cNvSpPr txBox="1"/>
          <p:nvPr/>
        </p:nvSpPr>
        <p:spPr>
          <a:xfrm>
            <a:off x="274350" y="3947575"/>
            <a:ext cx="8595300" cy="79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Roboto"/>
                <a:ea typeface="Roboto"/>
                <a:cs typeface="Roboto"/>
                <a:sym typeface="Roboto"/>
              </a:rPr>
              <a:t>Let’s Review</a:t>
            </a:r>
            <a:endParaRPr b="1" sz="3600">
              <a:latin typeface="Roboto"/>
              <a:ea typeface="Roboto"/>
              <a:cs typeface="Roboto"/>
              <a:sym typeface="Roboto"/>
            </a:endParaRPr>
          </a:p>
        </p:txBody>
      </p:sp>
      <p:pic>
        <p:nvPicPr>
          <p:cNvPr id="137" name="Google Shape;137;p22"/>
          <p:cNvPicPr preferRelativeResize="0"/>
          <p:nvPr/>
        </p:nvPicPr>
        <p:blipFill>
          <a:blip r:embed="rId3">
            <a:alphaModFix/>
          </a:blip>
          <a:stretch>
            <a:fillRect/>
          </a:stretch>
        </p:blipFill>
        <p:spPr>
          <a:xfrm>
            <a:off x="2952775" y="674425"/>
            <a:ext cx="3478801" cy="3309449"/>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5">
    <p:spTree>
      <p:nvGrpSpPr>
        <p:cNvPr id="138" name="Shape 138"/>
        <p:cNvGrpSpPr/>
        <p:nvPr/>
      </p:nvGrpSpPr>
      <p:grpSpPr>
        <a:xfrm>
          <a:off x="0" y="0"/>
          <a:ext cx="0" cy="0"/>
          <a:chOff x="0" y="0"/>
          <a:chExt cx="0" cy="0"/>
        </a:xfrm>
      </p:grpSpPr>
      <p:pic>
        <p:nvPicPr>
          <p:cNvPr id="139" name="Google Shape;139;p23"/>
          <p:cNvPicPr preferRelativeResize="0"/>
          <p:nvPr/>
        </p:nvPicPr>
        <p:blipFill>
          <a:blip r:embed="rId2">
            <a:alphaModFix/>
          </a:blip>
          <a:stretch>
            <a:fillRect/>
          </a:stretch>
        </p:blipFill>
        <p:spPr>
          <a:xfrm>
            <a:off x="1844424" y="592950"/>
            <a:ext cx="6841375" cy="4364250"/>
          </a:xfrm>
          <a:prstGeom prst="rect">
            <a:avLst/>
          </a:prstGeom>
          <a:noFill/>
          <a:ln>
            <a:noFill/>
          </a:ln>
        </p:spPr>
      </p:pic>
      <p:sp>
        <p:nvSpPr>
          <p:cNvPr id="140" name="Google Shape;140;p23"/>
          <p:cNvSpPr txBox="1"/>
          <p:nvPr/>
        </p:nvSpPr>
        <p:spPr>
          <a:xfrm>
            <a:off x="358900" y="592950"/>
            <a:ext cx="4603200" cy="744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latin typeface="Inconsolata"/>
                <a:ea typeface="Inconsolata"/>
                <a:cs typeface="Inconsolata"/>
                <a:sym typeface="Inconsolata"/>
              </a:rPr>
              <a:t>&lt;Time to Code&gt;</a:t>
            </a:r>
            <a:endParaRPr sz="4500">
              <a:latin typeface="Inconsolata"/>
              <a:ea typeface="Inconsolata"/>
              <a:cs typeface="Inconsolata"/>
              <a:sym typeface="Inconsolata"/>
            </a:endParaRPr>
          </a:p>
        </p:txBody>
      </p:sp>
      <p:sp>
        <p:nvSpPr>
          <p:cNvPr id="141" name="Google Shape;141;p23"/>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ake a Break">
  <p:cSld name="CUSTOM_1">
    <p:spTree>
      <p:nvGrpSpPr>
        <p:cNvPr id="142" name="Shape 142"/>
        <p:cNvGrpSpPr/>
        <p:nvPr/>
      </p:nvGrpSpPr>
      <p:grpSpPr>
        <a:xfrm>
          <a:off x="0" y="0"/>
          <a:ext cx="0" cy="0"/>
          <a:chOff x="0" y="0"/>
          <a:chExt cx="0" cy="0"/>
        </a:xfrm>
      </p:grpSpPr>
      <p:pic>
        <p:nvPicPr>
          <p:cNvPr id="143" name="Google Shape;143;p24"/>
          <p:cNvPicPr preferRelativeResize="0"/>
          <p:nvPr/>
        </p:nvPicPr>
        <p:blipFill>
          <a:blip r:embed="rId2">
            <a:alphaModFix/>
          </a:blip>
          <a:stretch>
            <a:fillRect/>
          </a:stretch>
        </p:blipFill>
        <p:spPr>
          <a:xfrm>
            <a:off x="-42900" y="-24125"/>
            <a:ext cx="9229800" cy="5191749"/>
          </a:xfrm>
          <a:prstGeom prst="rect">
            <a:avLst/>
          </a:prstGeom>
          <a:noFill/>
          <a:ln>
            <a:noFill/>
          </a:ln>
        </p:spPr>
      </p:pic>
      <p:sp>
        <p:nvSpPr>
          <p:cNvPr id="144" name="Google Shape;144;p24"/>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p:cSld name="CUSTOM_5_1">
    <p:spTree>
      <p:nvGrpSpPr>
        <p:cNvPr id="145" name="Shape 145"/>
        <p:cNvGrpSpPr/>
        <p:nvPr/>
      </p:nvGrpSpPr>
      <p:grpSpPr>
        <a:xfrm>
          <a:off x="0" y="0"/>
          <a:ext cx="0" cy="0"/>
          <a:chOff x="0" y="0"/>
          <a:chExt cx="0" cy="0"/>
        </a:xfrm>
      </p:grpSpPr>
      <p:pic>
        <p:nvPicPr>
          <p:cNvPr id="146" name="Google Shape;146;p25"/>
          <p:cNvPicPr preferRelativeResize="0"/>
          <p:nvPr/>
        </p:nvPicPr>
        <p:blipFill>
          <a:blip r:embed="rId2">
            <a:alphaModFix/>
          </a:blip>
          <a:stretch>
            <a:fillRect/>
          </a:stretch>
        </p:blipFill>
        <p:spPr>
          <a:xfrm>
            <a:off x="1844424" y="592950"/>
            <a:ext cx="6841375" cy="4364250"/>
          </a:xfrm>
          <a:prstGeom prst="rect">
            <a:avLst/>
          </a:prstGeom>
          <a:noFill/>
          <a:ln>
            <a:noFill/>
          </a:ln>
        </p:spPr>
      </p:pic>
      <p:sp>
        <p:nvSpPr>
          <p:cNvPr id="147" name="Google Shape;147;p25"/>
          <p:cNvSpPr txBox="1"/>
          <p:nvPr/>
        </p:nvSpPr>
        <p:spPr>
          <a:xfrm>
            <a:off x="358900" y="592950"/>
            <a:ext cx="4603200" cy="744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latin typeface="Inconsolata"/>
                <a:ea typeface="Inconsolata"/>
                <a:cs typeface="Inconsolata"/>
                <a:sym typeface="Inconsolata"/>
              </a:rPr>
              <a:t>&lt;Time to Code&gt;</a:t>
            </a:r>
            <a:endParaRPr sz="4500">
              <a:latin typeface="Inconsolata"/>
              <a:ea typeface="Inconsolata"/>
              <a:cs typeface="Inconsolata"/>
              <a:sym typeface="Inconsolata"/>
            </a:endParaRPr>
          </a:p>
        </p:txBody>
      </p:sp>
      <p:sp>
        <p:nvSpPr>
          <p:cNvPr id="148" name="Google Shape;148;p25"/>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ransition Slide 1">
  <p:cSld name="CUSTOM_17_2_1_2_3_2">
    <p:spTree>
      <p:nvGrpSpPr>
        <p:cNvPr id="149" name="Shape 149"/>
        <p:cNvGrpSpPr/>
        <p:nvPr/>
      </p:nvGrpSpPr>
      <p:grpSpPr>
        <a:xfrm>
          <a:off x="0" y="0"/>
          <a:ext cx="0" cy="0"/>
          <a:chOff x="0" y="0"/>
          <a:chExt cx="0" cy="0"/>
        </a:xfrm>
      </p:grpSpPr>
      <p:pic>
        <p:nvPicPr>
          <p:cNvPr id="150" name="Google Shape;150;p26"/>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151" name="Google Shape;151;p26"/>
          <p:cNvSpPr txBox="1"/>
          <p:nvPr>
            <p:ph type="title"/>
          </p:nvPr>
        </p:nvSpPr>
        <p:spPr>
          <a:xfrm>
            <a:off x="237100" y="2088475"/>
            <a:ext cx="8595300" cy="7923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3600">
                <a:latin typeface="Roboto Medium"/>
                <a:ea typeface="Roboto Medium"/>
                <a:cs typeface="Roboto Medium"/>
                <a:sym typeface="Roboto Medium"/>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52" name="Google Shape;152;p26"/>
          <p:cNvSpPr txBox="1"/>
          <p:nvPr>
            <p:ph idx="12" type="sldNum"/>
          </p:nvPr>
        </p:nvSpPr>
        <p:spPr>
          <a:xfrm>
            <a:off x="8607775" y="4957200"/>
            <a:ext cx="261900" cy="105600"/>
          </a:xfrm>
          <a:prstGeom prst="rect">
            <a:avLst/>
          </a:prstGeom>
        </p:spPr>
        <p:txBody>
          <a:bodyPr anchorCtr="0" anchor="t" bIns="91425" lIns="0" spcFirstLastPara="1" rIns="0" wrap="square" tIns="0">
            <a:norm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26"/>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lvl1pPr lvl="0" rtl="0">
              <a:spcBef>
                <a:spcPts val="0"/>
              </a:spcBef>
              <a:spcAft>
                <a:spcPts val="0"/>
              </a:spcAft>
              <a:buNone/>
              <a:defRPr sz="700"/>
            </a:lvl1pPr>
            <a:lvl2pPr lvl="1" rtl="0">
              <a:spcBef>
                <a:spcPts val="1200"/>
              </a:spcBef>
              <a:spcAft>
                <a:spcPts val="0"/>
              </a:spcAft>
              <a:buNone/>
              <a:defRPr/>
            </a:lvl2pPr>
            <a:lvl3pPr lvl="2" rtl="0">
              <a:spcBef>
                <a:spcPts val="1200"/>
              </a:spcBef>
              <a:spcAft>
                <a:spcPts val="0"/>
              </a:spcAft>
              <a:buNone/>
              <a:defRPr/>
            </a:lvl3pPr>
            <a:lvl4pPr lvl="3" rtl="0">
              <a:spcBef>
                <a:spcPts val="1200"/>
              </a:spcBef>
              <a:spcAft>
                <a:spcPts val="0"/>
              </a:spcAft>
              <a:buNone/>
              <a:defRPr/>
            </a:lvl4pPr>
            <a:lvl5pPr lvl="4" rtl="0">
              <a:spcBef>
                <a:spcPts val="1200"/>
              </a:spcBef>
              <a:spcAft>
                <a:spcPts val="0"/>
              </a:spcAft>
              <a:buNone/>
              <a:defRPr/>
            </a:lvl5pPr>
            <a:lvl6pPr lvl="5" rtl="0">
              <a:spcBef>
                <a:spcPts val="1200"/>
              </a:spcBef>
              <a:spcAft>
                <a:spcPts val="0"/>
              </a:spcAft>
              <a:buNone/>
              <a:defRPr/>
            </a:lvl6pPr>
            <a:lvl7pPr lvl="6" rtl="0">
              <a:spcBef>
                <a:spcPts val="1200"/>
              </a:spcBef>
              <a:spcAft>
                <a:spcPts val="0"/>
              </a:spcAft>
              <a:buNone/>
              <a:defRPr/>
            </a:lvl7pPr>
            <a:lvl8pPr lvl="7" rtl="0">
              <a:spcBef>
                <a:spcPts val="1200"/>
              </a:spcBef>
              <a:spcAft>
                <a:spcPts val="0"/>
              </a:spcAft>
              <a:buNone/>
              <a:defRPr/>
            </a:lvl8pPr>
            <a:lvl9pPr lvl="8" rtl="0">
              <a:spcBef>
                <a:spcPts val="1200"/>
              </a:spcBef>
              <a:spcAft>
                <a:spcPts val="120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4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32.png"/><Relationship Id="rId6"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35.png"/><Relationship Id="rId4" Type="http://schemas.openxmlformats.org/officeDocument/2006/relationships/image" Target="../media/image34.gif"/><Relationship Id="rId5" Type="http://schemas.openxmlformats.org/officeDocument/2006/relationships/image" Target="../media/image22.png"/><Relationship Id="rId6" Type="http://schemas.openxmlformats.org/officeDocument/2006/relationships/image" Target="../media/image3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37.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3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image" Target="../media/image3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4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 Id="rId3" Type="http://schemas.openxmlformats.org/officeDocument/2006/relationships/image" Target="../media/image37.png"/><Relationship Id="rId4" Type="http://schemas.openxmlformats.org/officeDocument/2006/relationships/image" Target="../media/image3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image" Target="../media/image37.png"/><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image" Target="../media/image37.png"/><Relationship Id="rId4" Type="http://schemas.openxmlformats.org/officeDocument/2006/relationships/image" Target="../media/image3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 Id="rId3" Type="http://schemas.openxmlformats.org/officeDocument/2006/relationships/image" Target="../media/image49.png"/><Relationship Id="rId4" Type="http://schemas.openxmlformats.org/officeDocument/2006/relationships/hyperlink" Target="http://www.youtube.com/watch?v=PyqcNX0NO_E" TargetMode="External"/><Relationship Id="rId5" Type="http://schemas.openxmlformats.org/officeDocument/2006/relationships/image" Target="../media/image4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40.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13.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 Id="rId3" Type="http://schemas.openxmlformats.org/officeDocument/2006/relationships/image" Target="../media/image4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 Id="rId3" Type="http://schemas.openxmlformats.org/officeDocument/2006/relationships/image" Target="../media/image47.png"/><Relationship Id="rId4" Type="http://schemas.openxmlformats.org/officeDocument/2006/relationships/image" Target="../media/image4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0.xml"/><Relationship Id="rId3" Type="http://schemas.openxmlformats.org/officeDocument/2006/relationships/hyperlink" Target="https://github.com/coding-boot-camp/DataViz-Lesson-Plans/blob/v1.1/01-Lesson-Plans/19-Supervised-Machine-Learning/1/Activities/08-Stu_Confusion-Matrixes/Unsolved/Stu_Confusion_Matrix.ipynb"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idx="2" type="title"/>
          </p:nvPr>
        </p:nvSpPr>
        <p:spPr>
          <a:xfrm>
            <a:off x="274350" y="1600200"/>
            <a:ext cx="8595300" cy="1248000"/>
          </a:xfrm>
          <a:prstGeom prst="rect">
            <a:avLst/>
          </a:prstGeom>
        </p:spPr>
        <p:txBody>
          <a:bodyPr anchorCtr="0" anchor="t" bIns="457200" lIns="2880350" spcFirstLastPara="1" rIns="457200" wrap="square" tIns="0">
            <a:normAutofit fontScale="90000"/>
          </a:bodyPr>
          <a:lstStyle/>
          <a:p>
            <a:pPr indent="0" lvl="0" marL="0" rtl="0" algn="l">
              <a:spcBef>
                <a:spcPts val="0"/>
              </a:spcBef>
              <a:spcAft>
                <a:spcPts val="0"/>
              </a:spcAft>
              <a:buNone/>
            </a:pPr>
            <a:r>
              <a:rPr lang="en"/>
              <a:t>Intro to Supervised Learning</a:t>
            </a:r>
            <a:endParaRPr/>
          </a:p>
          <a:p>
            <a:pPr indent="0" lvl="0" marL="0" rtl="0" algn="l">
              <a:spcBef>
                <a:spcPts val="0"/>
              </a:spcBef>
              <a:spcAft>
                <a:spcPts val="0"/>
              </a:spcAft>
              <a:buNone/>
            </a:pPr>
            <a:r>
              <a:t/>
            </a:r>
            <a:endParaRPr/>
          </a:p>
        </p:txBody>
      </p:sp>
      <p:sp>
        <p:nvSpPr>
          <p:cNvPr id="159" name="Google Shape;159;p27"/>
          <p:cNvSpPr txBox="1"/>
          <p:nvPr>
            <p:ph type="title"/>
          </p:nvPr>
        </p:nvSpPr>
        <p:spPr>
          <a:xfrm>
            <a:off x="525600" y="4319775"/>
            <a:ext cx="8344500" cy="319200"/>
          </a:xfrm>
          <a:prstGeom prst="rect">
            <a:avLst/>
          </a:prstGeom>
        </p:spPr>
        <p:txBody>
          <a:bodyPr anchorCtr="0" anchor="ctr" bIns="0" lIns="0" spcFirstLastPara="1" rIns="1188700" wrap="square" tIns="9125">
            <a:noAutofit/>
          </a:bodyPr>
          <a:lstStyle/>
          <a:p>
            <a:pPr indent="0" lvl="0" marL="0" rtl="0" algn="r">
              <a:spcBef>
                <a:spcPts val="0"/>
              </a:spcBef>
              <a:spcAft>
                <a:spcPts val="0"/>
              </a:spcAft>
              <a:buSzPts val="990"/>
              <a:buNone/>
            </a:pPr>
            <a:r>
              <a:rPr lang="en" sz="1420"/>
              <a:t>Lesson 19.1</a:t>
            </a:r>
            <a:endParaRPr sz="142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330" name="Google Shape;330;p36"/>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331" name="Google Shape;331;p36"/>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332" name="Google Shape;332;p36"/>
          <p:cNvSpPr txBox="1"/>
          <p:nvPr/>
        </p:nvSpPr>
        <p:spPr>
          <a:xfrm>
            <a:off x="543145" y="1245024"/>
            <a:ext cx="4680300" cy="400200"/>
          </a:xfrm>
          <a:prstGeom prst="rect">
            <a:avLst/>
          </a:prstGeom>
          <a:noFill/>
          <a:ln>
            <a:noFill/>
          </a:ln>
        </p:spPr>
        <p:txBody>
          <a:bodyPr anchorCtr="0" anchor="t" bIns="91425" lIns="91425" spcFirstLastPara="1" rIns="91425" wrap="square" tIns="91425">
            <a:spAutoFit/>
          </a:bodyPr>
          <a:lstStyle/>
          <a:p>
            <a:pPr indent="-317500" lvl="0" marL="914400" rtl="0" algn="l">
              <a:spcBef>
                <a:spcPts val="0"/>
              </a:spcBef>
              <a:spcAft>
                <a:spcPts val="0"/>
              </a:spcAft>
              <a:buSzPts val="1400"/>
              <a:buFont typeface="Roboto"/>
              <a:buChar char="➔"/>
            </a:pPr>
            <a:r>
              <a:rPr b="1" lang="en">
                <a:latin typeface="Roboto"/>
                <a:ea typeface="Roboto"/>
                <a:cs typeface="Roboto"/>
                <a:sym typeface="Roboto"/>
              </a:rPr>
              <a:t>Regression</a:t>
            </a:r>
            <a:endParaRPr b="1">
              <a:latin typeface="Roboto"/>
              <a:ea typeface="Roboto"/>
              <a:cs typeface="Roboto"/>
              <a:sym typeface="Roboto"/>
            </a:endParaRPr>
          </a:p>
        </p:txBody>
      </p:sp>
      <p:sp>
        <p:nvSpPr>
          <p:cNvPr id="333" name="Google Shape;333;p36"/>
          <p:cNvSpPr txBox="1"/>
          <p:nvPr/>
        </p:nvSpPr>
        <p:spPr>
          <a:xfrm>
            <a:off x="1157800" y="1652375"/>
            <a:ext cx="19908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We’ll be revisiting regression to predict the location of data points based on old data. </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pic>
        <p:nvPicPr>
          <p:cNvPr id="334" name="Google Shape;334;p36"/>
          <p:cNvPicPr preferRelativeResize="0"/>
          <p:nvPr/>
        </p:nvPicPr>
        <p:blipFill rotWithShape="1">
          <a:blip r:embed="rId3">
            <a:alphaModFix/>
          </a:blip>
          <a:srcRect b="0" l="0" r="0" t="8775"/>
          <a:stretch/>
        </p:blipFill>
        <p:spPr>
          <a:xfrm>
            <a:off x="3708774" y="1520189"/>
            <a:ext cx="3868016" cy="2968944"/>
          </a:xfrm>
          <a:prstGeom prst="rect">
            <a:avLst/>
          </a:prstGeom>
          <a:noFill/>
          <a:ln>
            <a:noFill/>
          </a:ln>
        </p:spPr>
      </p:pic>
      <p:sp>
        <p:nvSpPr>
          <p:cNvPr id="335" name="Google Shape;335;p36"/>
          <p:cNvSpPr/>
          <p:nvPr/>
        </p:nvSpPr>
        <p:spPr>
          <a:xfrm>
            <a:off x="3461648" y="1335125"/>
            <a:ext cx="4520400" cy="31182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6"/>
          <p:cNvSpPr/>
          <p:nvPr/>
        </p:nvSpPr>
        <p:spPr>
          <a:xfrm>
            <a:off x="633800" y="1113200"/>
            <a:ext cx="7841100" cy="3567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342" name="Google Shape;342;p37"/>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343" name="Google Shape;343;p37"/>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344" name="Google Shape;344;p37"/>
          <p:cNvSpPr txBox="1"/>
          <p:nvPr/>
        </p:nvSpPr>
        <p:spPr>
          <a:xfrm>
            <a:off x="314545" y="1321224"/>
            <a:ext cx="4680300" cy="400200"/>
          </a:xfrm>
          <a:prstGeom prst="rect">
            <a:avLst/>
          </a:prstGeom>
          <a:noFill/>
          <a:ln>
            <a:noFill/>
          </a:ln>
        </p:spPr>
        <p:txBody>
          <a:bodyPr anchorCtr="0" anchor="t" bIns="91425" lIns="91425" spcFirstLastPara="1" rIns="91425" wrap="square" tIns="91425">
            <a:spAutoFit/>
          </a:bodyPr>
          <a:lstStyle/>
          <a:p>
            <a:pPr indent="-317500" lvl="0" marL="914400" rtl="0" algn="l">
              <a:spcBef>
                <a:spcPts val="0"/>
              </a:spcBef>
              <a:spcAft>
                <a:spcPts val="0"/>
              </a:spcAft>
              <a:buSzPts val="1400"/>
              <a:buFont typeface="Roboto"/>
              <a:buChar char="➔"/>
            </a:pPr>
            <a:r>
              <a:rPr b="1" lang="en">
                <a:latin typeface="Roboto"/>
                <a:ea typeface="Roboto"/>
                <a:cs typeface="Roboto"/>
                <a:sym typeface="Roboto"/>
              </a:rPr>
              <a:t>Classification</a:t>
            </a:r>
            <a:endParaRPr b="1">
              <a:latin typeface="Roboto"/>
              <a:ea typeface="Roboto"/>
              <a:cs typeface="Roboto"/>
              <a:sym typeface="Roboto"/>
            </a:endParaRPr>
          </a:p>
        </p:txBody>
      </p:sp>
      <p:pic>
        <p:nvPicPr>
          <p:cNvPr id="345" name="Google Shape;345;p37"/>
          <p:cNvPicPr preferRelativeResize="0"/>
          <p:nvPr/>
        </p:nvPicPr>
        <p:blipFill rotWithShape="1">
          <a:blip r:embed="rId3">
            <a:alphaModFix/>
          </a:blip>
          <a:srcRect b="0" l="0" r="0" t="0"/>
          <a:stretch/>
        </p:blipFill>
        <p:spPr>
          <a:xfrm>
            <a:off x="3419975" y="1391503"/>
            <a:ext cx="4271874" cy="2859300"/>
          </a:xfrm>
          <a:prstGeom prst="rect">
            <a:avLst/>
          </a:prstGeom>
          <a:noFill/>
          <a:ln cap="flat" cmpd="sng" w="19050">
            <a:solidFill>
              <a:srgbClr val="000000"/>
            </a:solidFill>
            <a:prstDash val="solid"/>
            <a:round/>
            <a:headEnd len="sm" w="sm" type="none"/>
            <a:tailEnd len="sm" w="sm" type="none"/>
          </a:ln>
        </p:spPr>
      </p:pic>
      <p:sp>
        <p:nvSpPr>
          <p:cNvPr id="346" name="Google Shape;346;p37"/>
          <p:cNvSpPr/>
          <p:nvPr/>
        </p:nvSpPr>
        <p:spPr>
          <a:xfrm flipH="1" rot="-5400000">
            <a:off x="2665375" y="-841775"/>
            <a:ext cx="3390000" cy="7395900"/>
          </a:xfrm>
          <a:prstGeom prst="corner">
            <a:avLst>
              <a:gd fmla="val 158189" name="adj1"/>
              <a:gd fmla="val 20537" name="adj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pic>
        <p:nvPicPr>
          <p:cNvPr id="351" name="Google Shape;351;p38"/>
          <p:cNvPicPr preferRelativeResize="0"/>
          <p:nvPr/>
        </p:nvPicPr>
        <p:blipFill>
          <a:blip r:embed="rId3">
            <a:alphaModFix/>
          </a:blip>
          <a:stretch>
            <a:fillRect/>
          </a:stretch>
        </p:blipFill>
        <p:spPr>
          <a:xfrm>
            <a:off x="8125" y="0"/>
            <a:ext cx="9144000" cy="5143503"/>
          </a:xfrm>
          <a:prstGeom prst="rect">
            <a:avLst/>
          </a:prstGeom>
          <a:noFill/>
          <a:ln>
            <a:noFill/>
          </a:ln>
        </p:spPr>
      </p:pic>
      <p:sp>
        <p:nvSpPr>
          <p:cNvPr id="352" name="Google Shape;352;p38"/>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sz="2650"/>
              <a:t>Instructor Do: Demystifying Machine Learning</a:t>
            </a:r>
            <a:endParaRPr b="1" sz="2650">
              <a:latin typeface="Roboto"/>
              <a:ea typeface="Roboto"/>
              <a:cs typeface="Roboto"/>
              <a:sym typeface="Roboto"/>
            </a:endParaRPr>
          </a:p>
          <a:p>
            <a:pPr indent="0" lvl="0" marL="0" rtl="0" algn="l">
              <a:spcBef>
                <a:spcPts val="0"/>
              </a:spcBef>
              <a:spcAft>
                <a:spcPts val="0"/>
              </a:spcAft>
              <a:buNone/>
            </a:pPr>
            <a:r>
              <a:t/>
            </a:r>
            <a:endParaRPr/>
          </a:p>
        </p:txBody>
      </p:sp>
      <p:sp>
        <p:nvSpPr>
          <p:cNvPr id="353" name="Google Shape;353;p3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354" name="Google Shape;354;p38"/>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cxnSp>
        <p:nvCxnSpPr>
          <p:cNvPr id="355" name="Google Shape;355;p38"/>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356" name="Google Shape;356;p38"/>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Unsupervised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357" name="Google Shape;357;p38"/>
          <p:cNvSpPr txBox="1"/>
          <p:nvPr/>
        </p:nvSpPr>
        <p:spPr>
          <a:xfrm>
            <a:off x="668109" y="1164850"/>
            <a:ext cx="3456600" cy="12621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b="1" lang="en">
                <a:solidFill>
                  <a:schemeClr val="dk1"/>
                </a:solidFill>
                <a:latin typeface="Roboto"/>
                <a:ea typeface="Roboto"/>
                <a:cs typeface="Roboto"/>
                <a:sym typeface="Roboto"/>
              </a:rPr>
              <a:t>Algorithms for which the potential outcomes are unlabeled. Inferences are made directly from the data without feedback from known outcomes or labels.</a:t>
            </a:r>
            <a:endParaRPr b="1">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363" name="Google Shape;363;p3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364" name="Google Shape;364;p39"/>
          <p:cNvSpPr txBox="1"/>
          <p:nvPr/>
        </p:nvSpPr>
        <p:spPr>
          <a:xfrm>
            <a:off x="273600"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Unsupervised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365" name="Google Shape;365;p39"/>
          <p:cNvSpPr txBox="1"/>
          <p:nvPr/>
        </p:nvSpPr>
        <p:spPr>
          <a:xfrm>
            <a:off x="571500" y="1283675"/>
            <a:ext cx="8096100" cy="831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b="1" lang="en">
                <a:latin typeface="Roboto"/>
                <a:ea typeface="Roboto"/>
                <a:cs typeface="Roboto"/>
                <a:sym typeface="Roboto"/>
              </a:rPr>
              <a:t>Clustering</a:t>
            </a:r>
            <a:endParaRPr b="1">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In this clustering problem, we expect our algorithm to group data points based on their mutual similarities of features. </a:t>
            </a:r>
            <a:endParaRPr>
              <a:latin typeface="Roboto"/>
              <a:ea typeface="Roboto"/>
              <a:cs typeface="Roboto"/>
              <a:sym typeface="Roboto"/>
            </a:endParaRPr>
          </a:p>
        </p:txBody>
      </p:sp>
      <p:graphicFrame>
        <p:nvGraphicFramePr>
          <p:cNvPr id="366" name="Google Shape;366;p39"/>
          <p:cNvGraphicFramePr/>
          <p:nvPr/>
        </p:nvGraphicFramePr>
        <p:xfrm>
          <a:off x="576339" y="2260539"/>
          <a:ext cx="3000000" cy="3000000"/>
        </p:xfrm>
        <a:graphic>
          <a:graphicData uri="http://schemas.openxmlformats.org/drawingml/2006/table">
            <a:tbl>
              <a:tblPr bandRow="1" firstRow="1">
                <a:noFill/>
                <a:tableStyleId>{AB7B6AE8-61D4-4A76-AF86-85EA7EF5EA24}</a:tableStyleId>
              </a:tblPr>
              <a:tblGrid>
                <a:gridCol w="326850"/>
                <a:gridCol w="326850"/>
                <a:gridCol w="326850"/>
                <a:gridCol w="326850"/>
                <a:gridCol w="326850"/>
                <a:gridCol w="326850"/>
                <a:gridCol w="326850"/>
                <a:gridCol w="326850"/>
                <a:gridCol w="326850"/>
                <a:gridCol w="326850"/>
                <a:gridCol w="326850"/>
              </a:tblGrid>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bl>
          </a:graphicData>
        </a:graphic>
      </p:graphicFrame>
      <p:sp>
        <p:nvSpPr>
          <p:cNvPr id="367" name="Google Shape;367;p39"/>
          <p:cNvSpPr txBox="1"/>
          <p:nvPr/>
        </p:nvSpPr>
        <p:spPr>
          <a:xfrm>
            <a:off x="362184" y="39600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68" name="Google Shape;368;p39"/>
          <p:cNvSpPr txBox="1"/>
          <p:nvPr/>
        </p:nvSpPr>
        <p:spPr>
          <a:xfrm>
            <a:off x="775047" y="4307172"/>
            <a:ext cx="5106000" cy="3924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a:t>
            </a:r>
            <a:r>
              <a:rPr lang="en" sz="800">
                <a:solidFill>
                  <a:srgbClr val="000000"/>
                </a:solidFill>
                <a:latin typeface="Roboto"/>
                <a:ea typeface="Roboto"/>
                <a:cs typeface="Roboto"/>
                <a:sym typeface="Roboto"/>
              </a:rPr>
              <a:t>0        </a:t>
            </a:r>
            <a:r>
              <a:rPr lang="en" sz="800">
                <a:latin typeface="Roboto"/>
                <a:ea typeface="Roboto"/>
                <a:cs typeface="Roboto"/>
                <a:sym typeface="Roboto"/>
              </a:rPr>
              <a:t> 2</a:t>
            </a:r>
            <a:r>
              <a:rPr lang="en" sz="800">
                <a:solidFill>
                  <a:srgbClr val="000000"/>
                </a:solidFill>
                <a:latin typeface="Roboto"/>
                <a:ea typeface="Roboto"/>
                <a:cs typeface="Roboto"/>
                <a:sym typeface="Roboto"/>
              </a:rPr>
              <a:t>0        </a:t>
            </a:r>
            <a:r>
              <a:rPr lang="en" sz="800">
                <a:latin typeface="Roboto"/>
                <a:ea typeface="Roboto"/>
                <a:cs typeface="Roboto"/>
                <a:sym typeface="Roboto"/>
              </a:rPr>
              <a:t>3</a:t>
            </a:r>
            <a:r>
              <a:rPr lang="en" sz="800">
                <a:solidFill>
                  <a:srgbClr val="000000"/>
                </a:solidFill>
                <a:latin typeface="Roboto"/>
                <a:ea typeface="Roboto"/>
                <a:cs typeface="Roboto"/>
                <a:sym typeface="Roboto"/>
              </a:rPr>
              <a:t>0         </a:t>
            </a:r>
            <a:r>
              <a:rPr lang="en" sz="800">
                <a:latin typeface="Roboto"/>
                <a:ea typeface="Roboto"/>
                <a:cs typeface="Roboto"/>
                <a:sym typeface="Roboto"/>
              </a:rPr>
              <a:t>4</a:t>
            </a:r>
            <a:r>
              <a:rPr lang="en" sz="800">
                <a:solidFill>
                  <a:srgbClr val="000000"/>
                </a:solidFill>
                <a:latin typeface="Roboto"/>
                <a:ea typeface="Roboto"/>
                <a:cs typeface="Roboto"/>
                <a:sym typeface="Roboto"/>
              </a:rPr>
              <a:t>0         </a:t>
            </a:r>
            <a:r>
              <a:rPr lang="en" sz="800">
                <a:latin typeface="Roboto"/>
                <a:ea typeface="Roboto"/>
                <a:cs typeface="Roboto"/>
                <a:sym typeface="Roboto"/>
              </a:rPr>
              <a:t>5</a:t>
            </a:r>
            <a:r>
              <a:rPr lang="en" sz="800">
                <a:solidFill>
                  <a:srgbClr val="000000"/>
                </a:solidFill>
                <a:latin typeface="Roboto"/>
                <a:ea typeface="Roboto"/>
                <a:cs typeface="Roboto"/>
                <a:sym typeface="Roboto"/>
              </a:rPr>
              <a:t>0       </a:t>
            </a:r>
            <a:r>
              <a:rPr lang="en" sz="800">
                <a:latin typeface="Roboto"/>
                <a:ea typeface="Roboto"/>
                <a:cs typeface="Roboto"/>
                <a:sym typeface="Roboto"/>
              </a:rPr>
              <a:t>60         70         80        90       100</a:t>
            </a:r>
            <a:endParaRPr sz="1100">
              <a:latin typeface="Roboto"/>
              <a:ea typeface="Roboto"/>
              <a:cs typeface="Roboto"/>
              <a:sym typeface="Roboto"/>
            </a:endParaRPr>
          </a:p>
        </p:txBody>
      </p:sp>
      <p:pic>
        <p:nvPicPr>
          <p:cNvPr id="369" name="Google Shape;369;p39"/>
          <p:cNvPicPr preferRelativeResize="0"/>
          <p:nvPr/>
        </p:nvPicPr>
        <p:blipFill rotWithShape="1">
          <a:blip r:embed="rId3">
            <a:alphaModFix/>
          </a:blip>
          <a:srcRect b="0" l="0" r="0" t="0"/>
          <a:stretch/>
        </p:blipFill>
        <p:spPr>
          <a:xfrm>
            <a:off x="683488" y="2332236"/>
            <a:ext cx="1660190" cy="1107997"/>
          </a:xfrm>
          <a:prstGeom prst="rect">
            <a:avLst/>
          </a:prstGeom>
          <a:noFill/>
          <a:ln>
            <a:noFill/>
          </a:ln>
        </p:spPr>
      </p:pic>
      <p:pic>
        <p:nvPicPr>
          <p:cNvPr id="370" name="Google Shape;370;p39"/>
          <p:cNvPicPr preferRelativeResize="0"/>
          <p:nvPr/>
        </p:nvPicPr>
        <p:blipFill rotWithShape="1">
          <a:blip r:embed="rId4">
            <a:alphaModFix/>
          </a:blip>
          <a:srcRect b="0" l="0" r="0" t="0"/>
          <a:stretch/>
        </p:blipFill>
        <p:spPr>
          <a:xfrm>
            <a:off x="2247086" y="2477188"/>
            <a:ext cx="1660190" cy="1107997"/>
          </a:xfrm>
          <a:prstGeom prst="rect">
            <a:avLst/>
          </a:prstGeom>
          <a:noFill/>
          <a:ln>
            <a:noFill/>
          </a:ln>
        </p:spPr>
      </p:pic>
      <p:pic>
        <p:nvPicPr>
          <p:cNvPr id="371" name="Google Shape;371;p39"/>
          <p:cNvPicPr preferRelativeResize="0"/>
          <p:nvPr/>
        </p:nvPicPr>
        <p:blipFill rotWithShape="1">
          <a:blip r:embed="rId5">
            <a:alphaModFix/>
          </a:blip>
          <a:srcRect b="0" l="0" r="0" t="0"/>
          <a:stretch/>
        </p:blipFill>
        <p:spPr>
          <a:xfrm>
            <a:off x="1684991" y="3387451"/>
            <a:ext cx="1296413" cy="865219"/>
          </a:xfrm>
          <a:prstGeom prst="rect">
            <a:avLst/>
          </a:prstGeom>
          <a:noFill/>
          <a:ln>
            <a:noFill/>
          </a:ln>
        </p:spPr>
      </p:pic>
      <p:sp>
        <p:nvSpPr>
          <p:cNvPr id="372" name="Google Shape;372;p39"/>
          <p:cNvSpPr txBox="1"/>
          <p:nvPr/>
        </p:nvSpPr>
        <p:spPr>
          <a:xfrm>
            <a:off x="362184" y="36552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20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73" name="Google Shape;373;p39"/>
          <p:cNvSpPr txBox="1"/>
          <p:nvPr/>
        </p:nvSpPr>
        <p:spPr>
          <a:xfrm>
            <a:off x="370309" y="33504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30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74" name="Google Shape;374;p39"/>
          <p:cNvSpPr txBox="1"/>
          <p:nvPr/>
        </p:nvSpPr>
        <p:spPr>
          <a:xfrm>
            <a:off x="370309" y="30456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40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75" name="Google Shape;375;p39"/>
          <p:cNvSpPr txBox="1"/>
          <p:nvPr/>
        </p:nvSpPr>
        <p:spPr>
          <a:xfrm>
            <a:off x="362184" y="2760147"/>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50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76" name="Google Shape;376;p39"/>
          <p:cNvSpPr txBox="1"/>
          <p:nvPr/>
        </p:nvSpPr>
        <p:spPr>
          <a:xfrm>
            <a:off x="362184" y="2460403"/>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60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graphicFrame>
        <p:nvGraphicFramePr>
          <p:cNvPr id="377" name="Google Shape;377;p39"/>
          <p:cNvGraphicFramePr/>
          <p:nvPr/>
        </p:nvGraphicFramePr>
        <p:xfrm>
          <a:off x="5072139" y="2260539"/>
          <a:ext cx="3000000" cy="3000000"/>
        </p:xfrm>
        <a:graphic>
          <a:graphicData uri="http://schemas.openxmlformats.org/drawingml/2006/table">
            <a:tbl>
              <a:tblPr bandRow="1" firstRow="1">
                <a:noFill/>
                <a:tableStyleId>{AB7B6AE8-61D4-4A76-AF86-85EA7EF5EA24}</a:tableStyleId>
              </a:tblPr>
              <a:tblGrid>
                <a:gridCol w="326850"/>
                <a:gridCol w="326850"/>
                <a:gridCol w="326850"/>
                <a:gridCol w="326850"/>
                <a:gridCol w="326850"/>
                <a:gridCol w="326850"/>
                <a:gridCol w="326850"/>
                <a:gridCol w="326850"/>
                <a:gridCol w="326850"/>
                <a:gridCol w="326850"/>
                <a:gridCol w="326850"/>
              </a:tblGrid>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bl>
          </a:graphicData>
        </a:graphic>
      </p:graphicFrame>
      <p:sp>
        <p:nvSpPr>
          <p:cNvPr id="378" name="Google Shape;378;p39"/>
          <p:cNvSpPr txBox="1"/>
          <p:nvPr/>
        </p:nvSpPr>
        <p:spPr>
          <a:xfrm>
            <a:off x="4857984" y="39600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79" name="Google Shape;379;p39"/>
          <p:cNvSpPr txBox="1"/>
          <p:nvPr/>
        </p:nvSpPr>
        <p:spPr>
          <a:xfrm>
            <a:off x="5270847" y="4307172"/>
            <a:ext cx="5106000" cy="3924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a:t>
            </a:r>
            <a:r>
              <a:rPr lang="en" sz="800">
                <a:solidFill>
                  <a:srgbClr val="000000"/>
                </a:solidFill>
                <a:latin typeface="Roboto"/>
                <a:ea typeface="Roboto"/>
                <a:cs typeface="Roboto"/>
                <a:sym typeface="Roboto"/>
              </a:rPr>
              <a:t>0        </a:t>
            </a:r>
            <a:r>
              <a:rPr lang="en" sz="800">
                <a:latin typeface="Roboto"/>
                <a:ea typeface="Roboto"/>
                <a:cs typeface="Roboto"/>
                <a:sym typeface="Roboto"/>
              </a:rPr>
              <a:t> 2</a:t>
            </a:r>
            <a:r>
              <a:rPr lang="en" sz="800">
                <a:solidFill>
                  <a:srgbClr val="000000"/>
                </a:solidFill>
                <a:latin typeface="Roboto"/>
                <a:ea typeface="Roboto"/>
                <a:cs typeface="Roboto"/>
                <a:sym typeface="Roboto"/>
              </a:rPr>
              <a:t>0        </a:t>
            </a:r>
            <a:r>
              <a:rPr lang="en" sz="800">
                <a:latin typeface="Roboto"/>
                <a:ea typeface="Roboto"/>
                <a:cs typeface="Roboto"/>
                <a:sym typeface="Roboto"/>
              </a:rPr>
              <a:t>3</a:t>
            </a:r>
            <a:r>
              <a:rPr lang="en" sz="800">
                <a:solidFill>
                  <a:srgbClr val="000000"/>
                </a:solidFill>
                <a:latin typeface="Roboto"/>
                <a:ea typeface="Roboto"/>
                <a:cs typeface="Roboto"/>
                <a:sym typeface="Roboto"/>
              </a:rPr>
              <a:t>0         </a:t>
            </a:r>
            <a:r>
              <a:rPr lang="en" sz="800">
                <a:latin typeface="Roboto"/>
                <a:ea typeface="Roboto"/>
                <a:cs typeface="Roboto"/>
                <a:sym typeface="Roboto"/>
              </a:rPr>
              <a:t>4</a:t>
            </a:r>
            <a:r>
              <a:rPr lang="en" sz="800">
                <a:solidFill>
                  <a:srgbClr val="000000"/>
                </a:solidFill>
                <a:latin typeface="Roboto"/>
                <a:ea typeface="Roboto"/>
                <a:cs typeface="Roboto"/>
                <a:sym typeface="Roboto"/>
              </a:rPr>
              <a:t>0         </a:t>
            </a:r>
            <a:r>
              <a:rPr lang="en" sz="800">
                <a:latin typeface="Roboto"/>
                <a:ea typeface="Roboto"/>
                <a:cs typeface="Roboto"/>
                <a:sym typeface="Roboto"/>
              </a:rPr>
              <a:t>5</a:t>
            </a:r>
            <a:r>
              <a:rPr lang="en" sz="800">
                <a:solidFill>
                  <a:srgbClr val="000000"/>
                </a:solidFill>
                <a:latin typeface="Roboto"/>
                <a:ea typeface="Roboto"/>
                <a:cs typeface="Roboto"/>
                <a:sym typeface="Roboto"/>
              </a:rPr>
              <a:t>0       </a:t>
            </a:r>
            <a:r>
              <a:rPr lang="en" sz="800">
                <a:latin typeface="Roboto"/>
                <a:ea typeface="Roboto"/>
                <a:cs typeface="Roboto"/>
                <a:sym typeface="Roboto"/>
              </a:rPr>
              <a:t>60         70         80        90       100</a:t>
            </a:r>
            <a:endParaRPr sz="1100">
              <a:latin typeface="Roboto"/>
              <a:ea typeface="Roboto"/>
              <a:cs typeface="Roboto"/>
              <a:sym typeface="Roboto"/>
            </a:endParaRPr>
          </a:p>
        </p:txBody>
      </p:sp>
      <p:pic>
        <p:nvPicPr>
          <p:cNvPr id="380" name="Google Shape;380;p39"/>
          <p:cNvPicPr preferRelativeResize="0"/>
          <p:nvPr/>
        </p:nvPicPr>
        <p:blipFill rotWithShape="1">
          <a:blip r:embed="rId3">
            <a:alphaModFix/>
          </a:blip>
          <a:srcRect b="0" l="0" r="0" t="0"/>
          <a:stretch/>
        </p:blipFill>
        <p:spPr>
          <a:xfrm>
            <a:off x="5179288" y="2332236"/>
            <a:ext cx="1660190" cy="1107997"/>
          </a:xfrm>
          <a:prstGeom prst="rect">
            <a:avLst/>
          </a:prstGeom>
          <a:noFill/>
          <a:ln>
            <a:noFill/>
          </a:ln>
        </p:spPr>
      </p:pic>
      <p:pic>
        <p:nvPicPr>
          <p:cNvPr id="381" name="Google Shape;381;p39"/>
          <p:cNvPicPr preferRelativeResize="0"/>
          <p:nvPr/>
        </p:nvPicPr>
        <p:blipFill rotWithShape="1">
          <a:blip r:embed="rId4">
            <a:alphaModFix/>
          </a:blip>
          <a:srcRect b="0" l="0" r="0" t="0"/>
          <a:stretch/>
        </p:blipFill>
        <p:spPr>
          <a:xfrm>
            <a:off x="6742886" y="2477188"/>
            <a:ext cx="1660190" cy="1107997"/>
          </a:xfrm>
          <a:prstGeom prst="rect">
            <a:avLst/>
          </a:prstGeom>
          <a:noFill/>
          <a:ln>
            <a:noFill/>
          </a:ln>
        </p:spPr>
      </p:pic>
      <p:pic>
        <p:nvPicPr>
          <p:cNvPr id="382" name="Google Shape;382;p39"/>
          <p:cNvPicPr preferRelativeResize="0"/>
          <p:nvPr/>
        </p:nvPicPr>
        <p:blipFill rotWithShape="1">
          <a:blip r:embed="rId5">
            <a:alphaModFix/>
          </a:blip>
          <a:srcRect b="0" l="0" r="0" t="0"/>
          <a:stretch/>
        </p:blipFill>
        <p:spPr>
          <a:xfrm>
            <a:off x="6180791" y="3387451"/>
            <a:ext cx="1296413" cy="865219"/>
          </a:xfrm>
          <a:prstGeom prst="rect">
            <a:avLst/>
          </a:prstGeom>
          <a:noFill/>
          <a:ln>
            <a:noFill/>
          </a:ln>
        </p:spPr>
      </p:pic>
      <p:sp>
        <p:nvSpPr>
          <p:cNvPr id="383" name="Google Shape;383;p39"/>
          <p:cNvSpPr txBox="1"/>
          <p:nvPr/>
        </p:nvSpPr>
        <p:spPr>
          <a:xfrm>
            <a:off x="4857984" y="36552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20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84" name="Google Shape;384;p39"/>
          <p:cNvSpPr txBox="1"/>
          <p:nvPr/>
        </p:nvSpPr>
        <p:spPr>
          <a:xfrm>
            <a:off x="4866109" y="33504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30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85" name="Google Shape;385;p39"/>
          <p:cNvSpPr txBox="1"/>
          <p:nvPr/>
        </p:nvSpPr>
        <p:spPr>
          <a:xfrm>
            <a:off x="4866109" y="30456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40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86" name="Google Shape;386;p39"/>
          <p:cNvSpPr txBox="1"/>
          <p:nvPr/>
        </p:nvSpPr>
        <p:spPr>
          <a:xfrm>
            <a:off x="4857984" y="2760147"/>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50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387" name="Google Shape;387;p39"/>
          <p:cNvSpPr txBox="1"/>
          <p:nvPr/>
        </p:nvSpPr>
        <p:spPr>
          <a:xfrm>
            <a:off x="4857984" y="2460403"/>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60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pic>
        <p:nvPicPr>
          <p:cNvPr id="388" name="Google Shape;388;p39"/>
          <p:cNvPicPr preferRelativeResize="0"/>
          <p:nvPr/>
        </p:nvPicPr>
        <p:blipFill>
          <a:blip r:embed="rId6">
            <a:alphaModFix/>
          </a:blip>
          <a:stretch>
            <a:fillRect/>
          </a:stretch>
        </p:blipFill>
        <p:spPr>
          <a:xfrm>
            <a:off x="4304825" y="2080150"/>
            <a:ext cx="767325" cy="2689276"/>
          </a:xfrm>
          <a:prstGeom prst="rect">
            <a:avLst/>
          </a:prstGeom>
          <a:noFill/>
          <a:ln>
            <a:noFill/>
          </a:ln>
        </p:spPr>
      </p:pic>
      <p:sp>
        <p:nvSpPr>
          <p:cNvPr id="389" name="Google Shape;389;p39"/>
          <p:cNvSpPr txBox="1"/>
          <p:nvPr/>
        </p:nvSpPr>
        <p:spPr>
          <a:xfrm>
            <a:off x="4711750" y="4408050"/>
            <a:ext cx="53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K=3</a:t>
            </a:r>
            <a:endParaRPr b="1">
              <a:latin typeface="Roboto"/>
              <a:ea typeface="Roboto"/>
              <a:cs typeface="Roboto"/>
              <a:sym typeface="Roboto"/>
            </a:endParaRPr>
          </a:p>
        </p:txBody>
      </p:sp>
      <p:sp>
        <p:nvSpPr>
          <p:cNvPr id="390" name="Google Shape;390;p39"/>
          <p:cNvSpPr/>
          <p:nvPr/>
        </p:nvSpPr>
        <p:spPr>
          <a:xfrm>
            <a:off x="284400" y="1107138"/>
            <a:ext cx="8670000" cy="37275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9"/>
          <p:cNvSpPr/>
          <p:nvPr/>
        </p:nvSpPr>
        <p:spPr>
          <a:xfrm>
            <a:off x="5143500" y="2341350"/>
            <a:ext cx="1660200" cy="11769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9"/>
          <p:cNvSpPr/>
          <p:nvPr/>
        </p:nvSpPr>
        <p:spPr>
          <a:xfrm>
            <a:off x="7106600" y="2488425"/>
            <a:ext cx="1296300" cy="10887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9"/>
          <p:cNvSpPr/>
          <p:nvPr/>
        </p:nvSpPr>
        <p:spPr>
          <a:xfrm>
            <a:off x="6210300" y="3250425"/>
            <a:ext cx="1202100" cy="10146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399" name="Google Shape;399;p4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400" name="Google Shape;400;p40"/>
          <p:cNvSpPr txBox="1"/>
          <p:nvPr/>
        </p:nvSpPr>
        <p:spPr>
          <a:xfrm>
            <a:off x="273600"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Unsupervised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401" name="Google Shape;401;p40"/>
          <p:cNvSpPr txBox="1"/>
          <p:nvPr/>
        </p:nvSpPr>
        <p:spPr>
          <a:xfrm>
            <a:off x="571500" y="1283675"/>
            <a:ext cx="8096100" cy="6156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b="1" lang="en">
                <a:latin typeface="Roboto"/>
                <a:ea typeface="Roboto"/>
                <a:cs typeface="Roboto"/>
                <a:sym typeface="Roboto"/>
              </a:rPr>
              <a:t>Clustering</a:t>
            </a:r>
            <a:endParaRPr b="1">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But the problem is more complex.</a:t>
            </a:r>
            <a:endParaRPr>
              <a:latin typeface="Roboto"/>
              <a:ea typeface="Roboto"/>
              <a:cs typeface="Roboto"/>
              <a:sym typeface="Roboto"/>
            </a:endParaRPr>
          </a:p>
        </p:txBody>
      </p:sp>
      <p:graphicFrame>
        <p:nvGraphicFramePr>
          <p:cNvPr id="402" name="Google Shape;402;p40"/>
          <p:cNvGraphicFramePr/>
          <p:nvPr/>
        </p:nvGraphicFramePr>
        <p:xfrm>
          <a:off x="2786139" y="2184339"/>
          <a:ext cx="3000000" cy="3000000"/>
        </p:xfrm>
        <a:graphic>
          <a:graphicData uri="http://schemas.openxmlformats.org/drawingml/2006/table">
            <a:tbl>
              <a:tblPr bandRow="1" firstRow="1">
                <a:noFill/>
                <a:tableStyleId>{AB7B6AE8-61D4-4A76-AF86-85EA7EF5EA24}</a:tableStyleId>
              </a:tblPr>
              <a:tblGrid>
                <a:gridCol w="326850"/>
                <a:gridCol w="326850"/>
                <a:gridCol w="326850"/>
                <a:gridCol w="326850"/>
                <a:gridCol w="326850"/>
                <a:gridCol w="326850"/>
                <a:gridCol w="326850"/>
                <a:gridCol w="326850"/>
                <a:gridCol w="326850"/>
                <a:gridCol w="326850"/>
                <a:gridCol w="326850"/>
              </a:tblGrid>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bl>
          </a:graphicData>
        </a:graphic>
      </p:graphicFrame>
      <p:sp>
        <p:nvSpPr>
          <p:cNvPr id="403" name="Google Shape;403;p40"/>
          <p:cNvSpPr txBox="1"/>
          <p:nvPr/>
        </p:nvSpPr>
        <p:spPr>
          <a:xfrm>
            <a:off x="2571984" y="38838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04" name="Google Shape;404;p40"/>
          <p:cNvSpPr txBox="1"/>
          <p:nvPr/>
        </p:nvSpPr>
        <p:spPr>
          <a:xfrm>
            <a:off x="2984847" y="4230972"/>
            <a:ext cx="5106000" cy="3924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a:t>
            </a:r>
            <a:r>
              <a:rPr lang="en" sz="800">
                <a:solidFill>
                  <a:srgbClr val="000000"/>
                </a:solidFill>
                <a:latin typeface="Roboto"/>
                <a:ea typeface="Roboto"/>
                <a:cs typeface="Roboto"/>
                <a:sym typeface="Roboto"/>
              </a:rPr>
              <a:t>0        </a:t>
            </a:r>
            <a:r>
              <a:rPr lang="en" sz="800">
                <a:latin typeface="Roboto"/>
                <a:ea typeface="Roboto"/>
                <a:cs typeface="Roboto"/>
                <a:sym typeface="Roboto"/>
              </a:rPr>
              <a:t> 2</a:t>
            </a:r>
            <a:r>
              <a:rPr lang="en" sz="800">
                <a:solidFill>
                  <a:srgbClr val="000000"/>
                </a:solidFill>
                <a:latin typeface="Roboto"/>
                <a:ea typeface="Roboto"/>
                <a:cs typeface="Roboto"/>
                <a:sym typeface="Roboto"/>
              </a:rPr>
              <a:t>0        </a:t>
            </a:r>
            <a:r>
              <a:rPr lang="en" sz="800">
                <a:latin typeface="Roboto"/>
                <a:ea typeface="Roboto"/>
                <a:cs typeface="Roboto"/>
                <a:sym typeface="Roboto"/>
              </a:rPr>
              <a:t>3</a:t>
            </a:r>
            <a:r>
              <a:rPr lang="en" sz="800">
                <a:solidFill>
                  <a:srgbClr val="000000"/>
                </a:solidFill>
                <a:latin typeface="Roboto"/>
                <a:ea typeface="Roboto"/>
                <a:cs typeface="Roboto"/>
                <a:sym typeface="Roboto"/>
              </a:rPr>
              <a:t>0         </a:t>
            </a:r>
            <a:r>
              <a:rPr lang="en" sz="800">
                <a:latin typeface="Roboto"/>
                <a:ea typeface="Roboto"/>
                <a:cs typeface="Roboto"/>
                <a:sym typeface="Roboto"/>
              </a:rPr>
              <a:t>4</a:t>
            </a:r>
            <a:r>
              <a:rPr lang="en" sz="800">
                <a:solidFill>
                  <a:srgbClr val="000000"/>
                </a:solidFill>
                <a:latin typeface="Roboto"/>
                <a:ea typeface="Roboto"/>
                <a:cs typeface="Roboto"/>
                <a:sym typeface="Roboto"/>
              </a:rPr>
              <a:t>0         </a:t>
            </a:r>
            <a:r>
              <a:rPr lang="en" sz="800">
                <a:latin typeface="Roboto"/>
                <a:ea typeface="Roboto"/>
                <a:cs typeface="Roboto"/>
                <a:sym typeface="Roboto"/>
              </a:rPr>
              <a:t>5</a:t>
            </a:r>
            <a:r>
              <a:rPr lang="en" sz="800">
                <a:solidFill>
                  <a:srgbClr val="000000"/>
                </a:solidFill>
                <a:latin typeface="Roboto"/>
                <a:ea typeface="Roboto"/>
                <a:cs typeface="Roboto"/>
                <a:sym typeface="Roboto"/>
              </a:rPr>
              <a:t>0       </a:t>
            </a:r>
            <a:r>
              <a:rPr lang="en" sz="800">
                <a:latin typeface="Roboto"/>
                <a:ea typeface="Roboto"/>
                <a:cs typeface="Roboto"/>
                <a:sym typeface="Roboto"/>
              </a:rPr>
              <a:t>60         70         80        90       100</a:t>
            </a:r>
            <a:endParaRPr sz="1100">
              <a:latin typeface="Roboto"/>
              <a:ea typeface="Roboto"/>
              <a:cs typeface="Roboto"/>
              <a:sym typeface="Roboto"/>
            </a:endParaRPr>
          </a:p>
        </p:txBody>
      </p:sp>
      <p:pic>
        <p:nvPicPr>
          <p:cNvPr id="405" name="Google Shape;405;p40"/>
          <p:cNvPicPr preferRelativeResize="0"/>
          <p:nvPr/>
        </p:nvPicPr>
        <p:blipFill rotWithShape="1">
          <a:blip r:embed="rId3">
            <a:alphaModFix/>
          </a:blip>
          <a:srcRect b="0" l="0" r="0" t="0"/>
          <a:stretch/>
        </p:blipFill>
        <p:spPr>
          <a:xfrm>
            <a:off x="2911813" y="2243361"/>
            <a:ext cx="1660190" cy="1107997"/>
          </a:xfrm>
          <a:prstGeom prst="rect">
            <a:avLst/>
          </a:prstGeom>
          <a:noFill/>
          <a:ln>
            <a:noFill/>
          </a:ln>
        </p:spPr>
      </p:pic>
      <p:pic>
        <p:nvPicPr>
          <p:cNvPr id="406" name="Google Shape;406;p40"/>
          <p:cNvPicPr preferRelativeResize="0"/>
          <p:nvPr/>
        </p:nvPicPr>
        <p:blipFill rotWithShape="1">
          <a:blip r:embed="rId4">
            <a:alphaModFix/>
          </a:blip>
          <a:srcRect b="0" l="0" r="0" t="0"/>
          <a:stretch/>
        </p:blipFill>
        <p:spPr>
          <a:xfrm>
            <a:off x="4456886" y="2400988"/>
            <a:ext cx="1660190" cy="1107997"/>
          </a:xfrm>
          <a:prstGeom prst="rect">
            <a:avLst/>
          </a:prstGeom>
          <a:noFill/>
          <a:ln>
            <a:noFill/>
          </a:ln>
        </p:spPr>
      </p:pic>
      <p:pic>
        <p:nvPicPr>
          <p:cNvPr id="407" name="Google Shape;407;p40"/>
          <p:cNvPicPr preferRelativeResize="0"/>
          <p:nvPr/>
        </p:nvPicPr>
        <p:blipFill rotWithShape="1">
          <a:blip r:embed="rId5">
            <a:alphaModFix/>
          </a:blip>
          <a:srcRect b="0" l="0" r="0" t="0"/>
          <a:stretch/>
        </p:blipFill>
        <p:spPr>
          <a:xfrm>
            <a:off x="3894791" y="3311251"/>
            <a:ext cx="1296413" cy="865219"/>
          </a:xfrm>
          <a:prstGeom prst="rect">
            <a:avLst/>
          </a:prstGeom>
          <a:noFill/>
          <a:ln>
            <a:noFill/>
          </a:ln>
        </p:spPr>
      </p:pic>
      <p:sp>
        <p:nvSpPr>
          <p:cNvPr id="408" name="Google Shape;408;p40"/>
          <p:cNvSpPr txBox="1"/>
          <p:nvPr/>
        </p:nvSpPr>
        <p:spPr>
          <a:xfrm>
            <a:off x="2571984" y="35790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20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09" name="Google Shape;409;p40"/>
          <p:cNvSpPr txBox="1"/>
          <p:nvPr/>
        </p:nvSpPr>
        <p:spPr>
          <a:xfrm>
            <a:off x="2580109" y="32742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30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10" name="Google Shape;410;p40"/>
          <p:cNvSpPr txBox="1"/>
          <p:nvPr/>
        </p:nvSpPr>
        <p:spPr>
          <a:xfrm>
            <a:off x="2580109" y="29694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40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11" name="Google Shape;411;p40"/>
          <p:cNvSpPr txBox="1"/>
          <p:nvPr/>
        </p:nvSpPr>
        <p:spPr>
          <a:xfrm>
            <a:off x="2571984" y="2683947"/>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50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12" name="Google Shape;412;p40"/>
          <p:cNvSpPr txBox="1"/>
          <p:nvPr/>
        </p:nvSpPr>
        <p:spPr>
          <a:xfrm>
            <a:off x="2571984" y="2384203"/>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60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13" name="Google Shape;413;p40"/>
          <p:cNvSpPr txBox="1"/>
          <p:nvPr/>
        </p:nvSpPr>
        <p:spPr>
          <a:xfrm>
            <a:off x="2425750" y="4331850"/>
            <a:ext cx="53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K=2</a:t>
            </a:r>
            <a:endParaRPr b="1">
              <a:latin typeface="Roboto"/>
              <a:ea typeface="Roboto"/>
              <a:cs typeface="Roboto"/>
              <a:sym typeface="Roboto"/>
            </a:endParaRPr>
          </a:p>
        </p:txBody>
      </p:sp>
      <p:sp>
        <p:nvSpPr>
          <p:cNvPr id="414" name="Google Shape;414;p40"/>
          <p:cNvSpPr/>
          <p:nvPr/>
        </p:nvSpPr>
        <p:spPr>
          <a:xfrm rot="-5401688">
            <a:off x="4005874" y="1088275"/>
            <a:ext cx="1221600" cy="34101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0"/>
          <p:cNvSpPr/>
          <p:nvPr/>
        </p:nvSpPr>
        <p:spPr>
          <a:xfrm>
            <a:off x="3753800" y="3174225"/>
            <a:ext cx="1296300" cy="10887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0"/>
          <p:cNvSpPr/>
          <p:nvPr/>
        </p:nvSpPr>
        <p:spPr>
          <a:xfrm>
            <a:off x="284400" y="1107138"/>
            <a:ext cx="8670000" cy="37275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422" name="Google Shape;422;p4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423" name="Google Shape;423;p41"/>
          <p:cNvSpPr txBox="1"/>
          <p:nvPr/>
        </p:nvSpPr>
        <p:spPr>
          <a:xfrm>
            <a:off x="273600"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Unsupervised Learning </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424" name="Google Shape;424;p41"/>
          <p:cNvSpPr txBox="1"/>
          <p:nvPr/>
        </p:nvSpPr>
        <p:spPr>
          <a:xfrm>
            <a:off x="571500" y="1283675"/>
            <a:ext cx="8096100" cy="6156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b="1" lang="en">
                <a:latin typeface="Roboto"/>
                <a:ea typeface="Roboto"/>
                <a:cs typeface="Roboto"/>
                <a:sym typeface="Roboto"/>
              </a:rPr>
              <a:t>Clustering</a:t>
            </a:r>
            <a:endParaRPr b="1">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Perhaps the clusters are not where we think they are.</a:t>
            </a:r>
            <a:endParaRPr>
              <a:latin typeface="Roboto"/>
              <a:ea typeface="Roboto"/>
              <a:cs typeface="Roboto"/>
              <a:sym typeface="Roboto"/>
            </a:endParaRPr>
          </a:p>
        </p:txBody>
      </p:sp>
      <p:graphicFrame>
        <p:nvGraphicFramePr>
          <p:cNvPr id="425" name="Google Shape;425;p41"/>
          <p:cNvGraphicFramePr/>
          <p:nvPr/>
        </p:nvGraphicFramePr>
        <p:xfrm>
          <a:off x="2786139" y="2184339"/>
          <a:ext cx="3000000" cy="3000000"/>
        </p:xfrm>
        <a:graphic>
          <a:graphicData uri="http://schemas.openxmlformats.org/drawingml/2006/table">
            <a:tbl>
              <a:tblPr bandRow="1" firstRow="1">
                <a:noFill/>
                <a:tableStyleId>{AB7B6AE8-61D4-4A76-AF86-85EA7EF5EA24}</a:tableStyleId>
              </a:tblPr>
              <a:tblGrid>
                <a:gridCol w="326850"/>
                <a:gridCol w="326850"/>
                <a:gridCol w="326850"/>
                <a:gridCol w="326850"/>
                <a:gridCol w="326850"/>
                <a:gridCol w="326850"/>
                <a:gridCol w="326850"/>
                <a:gridCol w="326850"/>
                <a:gridCol w="326850"/>
                <a:gridCol w="326850"/>
                <a:gridCol w="326850"/>
              </a:tblGrid>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r h="297175">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c>
                  <a:txBody>
                    <a:bodyPr/>
                    <a:lstStyle/>
                    <a:p>
                      <a:pPr indent="0" lvl="0" marL="0" marR="0" rtl="0" algn="l">
                        <a:spcBef>
                          <a:spcPts val="0"/>
                        </a:spcBef>
                        <a:spcAft>
                          <a:spcPts val="0"/>
                        </a:spcAft>
                        <a:buNone/>
                      </a:pPr>
                      <a:r>
                        <a:t/>
                      </a:r>
                      <a:endParaRPr sz="600"/>
                    </a:p>
                  </a:txBody>
                  <a:tcPr marT="31700" marB="31700" marR="63425" marL="63425">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C9D7DB">
                        <a:alpha val="37650"/>
                      </a:srgbClr>
                    </a:solidFill>
                  </a:tcPr>
                </a:tc>
              </a:tr>
            </a:tbl>
          </a:graphicData>
        </a:graphic>
      </p:graphicFrame>
      <p:sp>
        <p:nvSpPr>
          <p:cNvPr id="426" name="Google Shape;426;p41"/>
          <p:cNvSpPr txBox="1"/>
          <p:nvPr/>
        </p:nvSpPr>
        <p:spPr>
          <a:xfrm>
            <a:off x="2571984" y="38838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27" name="Google Shape;427;p41"/>
          <p:cNvSpPr txBox="1"/>
          <p:nvPr/>
        </p:nvSpPr>
        <p:spPr>
          <a:xfrm>
            <a:off x="2984847" y="4230972"/>
            <a:ext cx="5106000" cy="3924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1</a:t>
            </a:r>
            <a:r>
              <a:rPr lang="en" sz="800">
                <a:solidFill>
                  <a:srgbClr val="000000"/>
                </a:solidFill>
                <a:latin typeface="Roboto"/>
                <a:ea typeface="Roboto"/>
                <a:cs typeface="Roboto"/>
                <a:sym typeface="Roboto"/>
              </a:rPr>
              <a:t>0        </a:t>
            </a:r>
            <a:r>
              <a:rPr lang="en" sz="800">
                <a:latin typeface="Roboto"/>
                <a:ea typeface="Roboto"/>
                <a:cs typeface="Roboto"/>
                <a:sym typeface="Roboto"/>
              </a:rPr>
              <a:t> 2</a:t>
            </a:r>
            <a:r>
              <a:rPr lang="en" sz="800">
                <a:solidFill>
                  <a:srgbClr val="000000"/>
                </a:solidFill>
                <a:latin typeface="Roboto"/>
                <a:ea typeface="Roboto"/>
                <a:cs typeface="Roboto"/>
                <a:sym typeface="Roboto"/>
              </a:rPr>
              <a:t>0        </a:t>
            </a:r>
            <a:r>
              <a:rPr lang="en" sz="800">
                <a:latin typeface="Roboto"/>
                <a:ea typeface="Roboto"/>
                <a:cs typeface="Roboto"/>
                <a:sym typeface="Roboto"/>
              </a:rPr>
              <a:t>3</a:t>
            </a:r>
            <a:r>
              <a:rPr lang="en" sz="800">
                <a:solidFill>
                  <a:srgbClr val="000000"/>
                </a:solidFill>
                <a:latin typeface="Roboto"/>
                <a:ea typeface="Roboto"/>
                <a:cs typeface="Roboto"/>
                <a:sym typeface="Roboto"/>
              </a:rPr>
              <a:t>0         </a:t>
            </a:r>
            <a:r>
              <a:rPr lang="en" sz="800">
                <a:latin typeface="Roboto"/>
                <a:ea typeface="Roboto"/>
                <a:cs typeface="Roboto"/>
                <a:sym typeface="Roboto"/>
              </a:rPr>
              <a:t>4</a:t>
            </a:r>
            <a:r>
              <a:rPr lang="en" sz="800">
                <a:solidFill>
                  <a:srgbClr val="000000"/>
                </a:solidFill>
                <a:latin typeface="Roboto"/>
                <a:ea typeface="Roboto"/>
                <a:cs typeface="Roboto"/>
                <a:sym typeface="Roboto"/>
              </a:rPr>
              <a:t>0         </a:t>
            </a:r>
            <a:r>
              <a:rPr lang="en" sz="800">
                <a:latin typeface="Roboto"/>
                <a:ea typeface="Roboto"/>
                <a:cs typeface="Roboto"/>
                <a:sym typeface="Roboto"/>
              </a:rPr>
              <a:t>5</a:t>
            </a:r>
            <a:r>
              <a:rPr lang="en" sz="800">
                <a:solidFill>
                  <a:srgbClr val="000000"/>
                </a:solidFill>
                <a:latin typeface="Roboto"/>
                <a:ea typeface="Roboto"/>
                <a:cs typeface="Roboto"/>
                <a:sym typeface="Roboto"/>
              </a:rPr>
              <a:t>0       </a:t>
            </a:r>
            <a:r>
              <a:rPr lang="en" sz="800">
                <a:latin typeface="Roboto"/>
                <a:ea typeface="Roboto"/>
                <a:cs typeface="Roboto"/>
                <a:sym typeface="Roboto"/>
              </a:rPr>
              <a:t>60         70         80        90       100</a:t>
            </a:r>
            <a:endParaRPr sz="1100">
              <a:latin typeface="Roboto"/>
              <a:ea typeface="Roboto"/>
              <a:cs typeface="Roboto"/>
              <a:sym typeface="Roboto"/>
            </a:endParaRPr>
          </a:p>
        </p:txBody>
      </p:sp>
      <p:pic>
        <p:nvPicPr>
          <p:cNvPr id="428" name="Google Shape;428;p41"/>
          <p:cNvPicPr preferRelativeResize="0"/>
          <p:nvPr/>
        </p:nvPicPr>
        <p:blipFill rotWithShape="1">
          <a:blip r:embed="rId3">
            <a:alphaModFix/>
          </a:blip>
          <a:srcRect b="0" l="0" r="0" t="0"/>
          <a:stretch/>
        </p:blipFill>
        <p:spPr>
          <a:xfrm>
            <a:off x="2911813" y="2243361"/>
            <a:ext cx="1660190" cy="1107997"/>
          </a:xfrm>
          <a:prstGeom prst="rect">
            <a:avLst/>
          </a:prstGeom>
          <a:noFill/>
          <a:ln>
            <a:noFill/>
          </a:ln>
        </p:spPr>
      </p:pic>
      <p:pic>
        <p:nvPicPr>
          <p:cNvPr id="429" name="Google Shape;429;p41"/>
          <p:cNvPicPr preferRelativeResize="0"/>
          <p:nvPr/>
        </p:nvPicPr>
        <p:blipFill rotWithShape="1">
          <a:blip r:embed="rId4">
            <a:alphaModFix/>
          </a:blip>
          <a:srcRect b="0" l="0" r="0" t="0"/>
          <a:stretch/>
        </p:blipFill>
        <p:spPr>
          <a:xfrm>
            <a:off x="4456886" y="2400988"/>
            <a:ext cx="1660190" cy="1107997"/>
          </a:xfrm>
          <a:prstGeom prst="rect">
            <a:avLst/>
          </a:prstGeom>
          <a:noFill/>
          <a:ln>
            <a:noFill/>
          </a:ln>
        </p:spPr>
      </p:pic>
      <p:pic>
        <p:nvPicPr>
          <p:cNvPr id="430" name="Google Shape;430;p41"/>
          <p:cNvPicPr preferRelativeResize="0"/>
          <p:nvPr/>
        </p:nvPicPr>
        <p:blipFill rotWithShape="1">
          <a:blip r:embed="rId5">
            <a:alphaModFix/>
          </a:blip>
          <a:srcRect b="0" l="0" r="0" t="0"/>
          <a:stretch/>
        </p:blipFill>
        <p:spPr>
          <a:xfrm>
            <a:off x="3894791" y="3311251"/>
            <a:ext cx="1296413" cy="865219"/>
          </a:xfrm>
          <a:prstGeom prst="rect">
            <a:avLst/>
          </a:prstGeom>
          <a:noFill/>
          <a:ln>
            <a:noFill/>
          </a:ln>
        </p:spPr>
      </p:pic>
      <p:sp>
        <p:nvSpPr>
          <p:cNvPr id="431" name="Google Shape;431;p41"/>
          <p:cNvSpPr txBox="1"/>
          <p:nvPr/>
        </p:nvSpPr>
        <p:spPr>
          <a:xfrm>
            <a:off x="2571984" y="35790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20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32" name="Google Shape;432;p41"/>
          <p:cNvSpPr txBox="1"/>
          <p:nvPr/>
        </p:nvSpPr>
        <p:spPr>
          <a:xfrm>
            <a:off x="2580109" y="32742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30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33" name="Google Shape;433;p41"/>
          <p:cNvSpPr txBox="1"/>
          <p:nvPr/>
        </p:nvSpPr>
        <p:spPr>
          <a:xfrm>
            <a:off x="2580109" y="2969426"/>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40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34" name="Google Shape;434;p41"/>
          <p:cNvSpPr txBox="1"/>
          <p:nvPr/>
        </p:nvSpPr>
        <p:spPr>
          <a:xfrm>
            <a:off x="2571984" y="2683947"/>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50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35" name="Google Shape;435;p41"/>
          <p:cNvSpPr txBox="1"/>
          <p:nvPr/>
        </p:nvSpPr>
        <p:spPr>
          <a:xfrm>
            <a:off x="2571984" y="2384203"/>
            <a:ext cx="395100" cy="226800"/>
          </a:xfrm>
          <a:prstGeom prst="rect">
            <a:avLst/>
          </a:prstGeom>
          <a:noFill/>
          <a:ln>
            <a:noFill/>
          </a:ln>
        </p:spPr>
        <p:txBody>
          <a:bodyPr anchorCtr="0" anchor="t" bIns="34275" lIns="68575" spcFirstLastPara="1" rIns="68575" wrap="square" tIns="34275">
            <a:noAutofit/>
          </a:bodyPr>
          <a:lstStyle/>
          <a:p>
            <a:pPr indent="0" lvl="0" marL="0" marR="0" rtl="0" algn="l">
              <a:lnSpc>
                <a:spcPct val="410000"/>
              </a:lnSpc>
              <a:spcBef>
                <a:spcPts val="0"/>
              </a:spcBef>
              <a:spcAft>
                <a:spcPts val="0"/>
              </a:spcAft>
              <a:buNone/>
            </a:pPr>
            <a:r>
              <a:rPr lang="en" sz="800">
                <a:latin typeface="Roboto"/>
                <a:ea typeface="Roboto"/>
                <a:cs typeface="Roboto"/>
                <a:sym typeface="Roboto"/>
              </a:rPr>
              <a:t>60</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a:p>
            <a:pPr indent="0" lvl="0" marL="0" marR="0" rtl="0" algn="l">
              <a:lnSpc>
                <a:spcPct val="410000"/>
              </a:lnSpc>
              <a:spcBef>
                <a:spcPts val="0"/>
              </a:spcBef>
              <a:spcAft>
                <a:spcPts val="0"/>
              </a:spcAft>
              <a:buNone/>
            </a:pPr>
            <a:r>
              <a:t/>
            </a:r>
            <a:endParaRPr sz="800">
              <a:latin typeface="Roboto"/>
              <a:ea typeface="Roboto"/>
              <a:cs typeface="Roboto"/>
              <a:sym typeface="Roboto"/>
            </a:endParaRPr>
          </a:p>
        </p:txBody>
      </p:sp>
      <p:sp>
        <p:nvSpPr>
          <p:cNvPr id="436" name="Google Shape;436;p41"/>
          <p:cNvSpPr txBox="1"/>
          <p:nvPr/>
        </p:nvSpPr>
        <p:spPr>
          <a:xfrm>
            <a:off x="2425750" y="4331850"/>
            <a:ext cx="53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K=2</a:t>
            </a:r>
            <a:endParaRPr b="1">
              <a:latin typeface="Roboto"/>
              <a:ea typeface="Roboto"/>
              <a:cs typeface="Roboto"/>
              <a:sym typeface="Roboto"/>
            </a:endParaRPr>
          </a:p>
        </p:txBody>
      </p:sp>
      <p:sp>
        <p:nvSpPr>
          <p:cNvPr id="437" name="Google Shape;437;p41"/>
          <p:cNvSpPr/>
          <p:nvPr/>
        </p:nvSpPr>
        <p:spPr>
          <a:xfrm rot="-2969621">
            <a:off x="3212603" y="1863131"/>
            <a:ext cx="1491844" cy="2715299"/>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1"/>
          <p:cNvSpPr/>
          <p:nvPr/>
        </p:nvSpPr>
        <p:spPr>
          <a:xfrm>
            <a:off x="4820600" y="2412225"/>
            <a:ext cx="1296300" cy="1088700"/>
          </a:xfrm>
          <a:prstGeom prst="ellipse">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1"/>
          <p:cNvSpPr/>
          <p:nvPr/>
        </p:nvSpPr>
        <p:spPr>
          <a:xfrm>
            <a:off x="284400" y="1107138"/>
            <a:ext cx="8670000" cy="37275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2"/>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sz="2440"/>
              <a:t>Instructor Do: Demystifying Machine Learning</a:t>
            </a:r>
            <a:endParaRPr b="1" sz="2440">
              <a:latin typeface="Roboto"/>
              <a:ea typeface="Roboto"/>
              <a:cs typeface="Roboto"/>
              <a:sym typeface="Roboto"/>
            </a:endParaRPr>
          </a:p>
          <a:p>
            <a:pPr indent="0" lvl="0" marL="0" rtl="0" algn="l">
              <a:spcBef>
                <a:spcPts val="0"/>
              </a:spcBef>
              <a:spcAft>
                <a:spcPts val="0"/>
              </a:spcAft>
              <a:buNone/>
            </a:pPr>
            <a:r>
              <a:rPr lang="en"/>
              <a:t>		</a:t>
            </a:r>
            <a:endParaRPr/>
          </a:p>
        </p:txBody>
      </p:sp>
      <p:sp>
        <p:nvSpPr>
          <p:cNvPr id="445" name="Google Shape;445;p42"/>
          <p:cNvSpPr txBox="1"/>
          <p:nvPr>
            <p:ph idx="1" type="subTitle"/>
          </p:nvPr>
        </p:nvSpPr>
        <p:spPr>
          <a:xfrm>
            <a:off x="0" y="675975"/>
            <a:ext cx="9353700" cy="364800"/>
          </a:xfrm>
          <a:prstGeom prst="rect">
            <a:avLst/>
          </a:prstGeom>
        </p:spPr>
        <p:txBody>
          <a:bodyPr anchorCtr="0" anchor="t" bIns="0" lIns="457200" spcFirstLastPara="1" rIns="457200" wrap="square" tIns="91425">
            <a:normAutofit fontScale="25000" lnSpcReduction="20000"/>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
        <p:nvSpPr>
          <p:cNvPr id="446" name="Google Shape;446;p4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447" name="Google Shape;447;p42"/>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pic>
        <p:nvPicPr>
          <p:cNvPr id="448" name="Google Shape;448;p42"/>
          <p:cNvPicPr preferRelativeResize="0"/>
          <p:nvPr/>
        </p:nvPicPr>
        <p:blipFill rotWithShape="1">
          <a:blip r:embed="rId3">
            <a:alphaModFix/>
          </a:blip>
          <a:srcRect b="0" l="0" r="0" t="0"/>
          <a:stretch/>
        </p:blipFill>
        <p:spPr>
          <a:xfrm>
            <a:off x="1098552" y="3083106"/>
            <a:ext cx="649786" cy="773301"/>
          </a:xfrm>
          <a:prstGeom prst="rect">
            <a:avLst/>
          </a:prstGeom>
          <a:noFill/>
          <a:ln>
            <a:noFill/>
          </a:ln>
        </p:spPr>
      </p:pic>
      <p:sp>
        <p:nvSpPr>
          <p:cNvPr id="449" name="Google Shape;449;p42"/>
          <p:cNvSpPr/>
          <p:nvPr/>
        </p:nvSpPr>
        <p:spPr>
          <a:xfrm>
            <a:off x="5305922" y="3158888"/>
            <a:ext cx="1091100" cy="601500"/>
          </a:xfrm>
          <a:prstGeom prst="chevron">
            <a:avLst>
              <a:gd fmla="val 50000" name="adj"/>
            </a:avLst>
          </a:prstGeom>
          <a:solidFill>
            <a:srgbClr val="FFC000">
              <a:alpha val="4667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450" name="Google Shape;450;p42"/>
          <p:cNvSpPr txBox="1"/>
          <p:nvPr/>
        </p:nvSpPr>
        <p:spPr>
          <a:xfrm>
            <a:off x="5541154" y="3355046"/>
            <a:ext cx="7917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solidFill>
                  <a:schemeClr val="dk1"/>
                </a:solidFill>
                <a:latin typeface="Roboto"/>
                <a:ea typeface="Roboto"/>
                <a:cs typeface="Roboto"/>
                <a:sym typeface="Roboto"/>
              </a:rPr>
              <a:t>Decision</a:t>
            </a:r>
            <a:endParaRPr b="1" sz="1000">
              <a:latin typeface="Roboto"/>
              <a:ea typeface="Roboto"/>
              <a:cs typeface="Roboto"/>
              <a:sym typeface="Roboto"/>
            </a:endParaRPr>
          </a:p>
        </p:txBody>
      </p:sp>
      <p:sp>
        <p:nvSpPr>
          <p:cNvPr id="451" name="Google Shape;451;p42"/>
          <p:cNvSpPr/>
          <p:nvPr/>
        </p:nvSpPr>
        <p:spPr>
          <a:xfrm>
            <a:off x="6252139" y="3156022"/>
            <a:ext cx="1091100" cy="601500"/>
          </a:xfrm>
          <a:prstGeom prst="chevron">
            <a:avLst>
              <a:gd fmla="val 50000" name="adj"/>
            </a:avLst>
          </a:prstGeom>
          <a:solidFill>
            <a:srgbClr val="FFC000">
              <a:alpha val="7882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452" name="Google Shape;452;p42"/>
          <p:cNvSpPr txBox="1"/>
          <p:nvPr/>
        </p:nvSpPr>
        <p:spPr>
          <a:xfrm>
            <a:off x="6462995" y="3344054"/>
            <a:ext cx="870300" cy="21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000">
                <a:solidFill>
                  <a:schemeClr val="dk1"/>
                </a:solidFill>
                <a:latin typeface="Roboto"/>
                <a:ea typeface="Roboto"/>
                <a:cs typeface="Roboto"/>
                <a:sym typeface="Roboto"/>
              </a:rPr>
              <a:t>Application</a:t>
            </a:r>
            <a:endParaRPr b="1" sz="1000">
              <a:latin typeface="Roboto"/>
              <a:ea typeface="Roboto"/>
              <a:cs typeface="Roboto"/>
              <a:sym typeface="Roboto"/>
            </a:endParaRPr>
          </a:p>
        </p:txBody>
      </p:sp>
      <p:pic>
        <p:nvPicPr>
          <p:cNvPr id="453" name="Google Shape;453;p42"/>
          <p:cNvPicPr preferRelativeResize="0"/>
          <p:nvPr/>
        </p:nvPicPr>
        <p:blipFill rotWithShape="1">
          <a:blip r:embed="rId4">
            <a:alphaModFix/>
          </a:blip>
          <a:srcRect b="0" l="0" r="0" t="0"/>
          <a:stretch/>
        </p:blipFill>
        <p:spPr>
          <a:xfrm>
            <a:off x="7370785" y="3068603"/>
            <a:ext cx="774504" cy="774504"/>
          </a:xfrm>
          <a:prstGeom prst="rect">
            <a:avLst/>
          </a:prstGeom>
          <a:noFill/>
          <a:ln>
            <a:noFill/>
          </a:ln>
        </p:spPr>
      </p:pic>
      <p:pic>
        <p:nvPicPr>
          <p:cNvPr id="454" name="Google Shape;454;p42"/>
          <p:cNvPicPr preferRelativeResize="0"/>
          <p:nvPr/>
        </p:nvPicPr>
        <p:blipFill rotWithShape="1">
          <a:blip r:embed="rId5">
            <a:alphaModFix/>
          </a:blip>
          <a:srcRect b="0" l="0" r="0" t="0"/>
          <a:stretch/>
        </p:blipFill>
        <p:spPr>
          <a:xfrm>
            <a:off x="1016040" y="2011036"/>
            <a:ext cx="968876" cy="896029"/>
          </a:xfrm>
          <a:prstGeom prst="rect">
            <a:avLst/>
          </a:prstGeom>
          <a:noFill/>
          <a:ln>
            <a:noFill/>
          </a:ln>
        </p:spPr>
      </p:pic>
      <p:sp>
        <p:nvSpPr>
          <p:cNvPr id="455" name="Google Shape;455;p42"/>
          <p:cNvSpPr txBox="1"/>
          <p:nvPr/>
        </p:nvSpPr>
        <p:spPr>
          <a:xfrm>
            <a:off x="1133356" y="2498373"/>
            <a:ext cx="25338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chemeClr val="dk1"/>
                </a:solidFill>
                <a:latin typeface="Arial"/>
                <a:ea typeface="Arial"/>
                <a:cs typeface="Arial"/>
                <a:sym typeface="Arial"/>
              </a:rPr>
              <a:t>Machine Learning</a:t>
            </a:r>
            <a:endParaRPr sz="1100"/>
          </a:p>
        </p:txBody>
      </p:sp>
      <p:pic>
        <p:nvPicPr>
          <p:cNvPr id="456" name="Google Shape;456;p42"/>
          <p:cNvPicPr preferRelativeResize="0"/>
          <p:nvPr/>
        </p:nvPicPr>
        <p:blipFill rotWithShape="1">
          <a:blip r:embed="rId6">
            <a:alphaModFix/>
          </a:blip>
          <a:srcRect b="9148" l="11280" r="25093" t="0"/>
          <a:stretch/>
        </p:blipFill>
        <p:spPr>
          <a:xfrm>
            <a:off x="2796665" y="2721334"/>
            <a:ext cx="1551002" cy="1646579"/>
          </a:xfrm>
          <a:prstGeom prst="rect">
            <a:avLst/>
          </a:prstGeom>
          <a:noFill/>
          <a:ln>
            <a:noFill/>
          </a:ln>
        </p:spPr>
      </p:pic>
      <p:sp>
        <p:nvSpPr>
          <p:cNvPr id="457" name="Google Shape;457;p42"/>
          <p:cNvSpPr/>
          <p:nvPr/>
        </p:nvSpPr>
        <p:spPr>
          <a:xfrm flipH="1">
            <a:off x="4136162" y="3158888"/>
            <a:ext cx="1091100" cy="601500"/>
          </a:xfrm>
          <a:prstGeom prst="chevron">
            <a:avLst>
              <a:gd fmla="val 50000" name="adj"/>
            </a:avLst>
          </a:prstGeom>
          <a:solidFill>
            <a:srgbClr val="C9D7DB">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458" name="Google Shape;458;p42"/>
          <p:cNvSpPr/>
          <p:nvPr/>
        </p:nvSpPr>
        <p:spPr>
          <a:xfrm>
            <a:off x="1776809" y="3169492"/>
            <a:ext cx="1091100" cy="601500"/>
          </a:xfrm>
          <a:prstGeom prst="chevron">
            <a:avLst>
              <a:gd fmla="val 50000" name="adj"/>
            </a:avLst>
          </a:prstGeom>
          <a:solidFill>
            <a:srgbClr val="C9D7DB">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459" name="Google Shape;459;p42"/>
          <p:cNvSpPr txBox="1"/>
          <p:nvPr/>
        </p:nvSpPr>
        <p:spPr>
          <a:xfrm>
            <a:off x="3467424" y="3038743"/>
            <a:ext cx="5415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900">
                <a:solidFill>
                  <a:schemeClr val="lt1"/>
                </a:solidFill>
                <a:latin typeface="Roboto"/>
                <a:ea typeface="Roboto"/>
                <a:cs typeface="Roboto"/>
                <a:sym typeface="Roboto"/>
              </a:rPr>
              <a:t>Predict</a:t>
            </a:r>
            <a:endParaRPr b="1" sz="800">
              <a:latin typeface="Roboto"/>
              <a:ea typeface="Roboto"/>
              <a:cs typeface="Roboto"/>
              <a:sym typeface="Roboto"/>
            </a:endParaRPr>
          </a:p>
        </p:txBody>
      </p:sp>
      <p:sp>
        <p:nvSpPr>
          <p:cNvPr id="460" name="Google Shape;460;p42"/>
          <p:cNvSpPr txBox="1"/>
          <p:nvPr/>
        </p:nvSpPr>
        <p:spPr>
          <a:xfrm>
            <a:off x="3499359" y="3738186"/>
            <a:ext cx="5415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900">
                <a:solidFill>
                  <a:schemeClr val="lt1"/>
                </a:solidFill>
                <a:latin typeface="Roboto"/>
                <a:ea typeface="Roboto"/>
                <a:cs typeface="Roboto"/>
                <a:sym typeface="Roboto"/>
              </a:rPr>
              <a:t>Model</a:t>
            </a:r>
            <a:endParaRPr b="1" sz="900">
              <a:latin typeface="Roboto"/>
              <a:ea typeface="Roboto"/>
              <a:cs typeface="Roboto"/>
              <a:sym typeface="Roboto"/>
            </a:endParaRPr>
          </a:p>
        </p:txBody>
      </p:sp>
      <p:sp>
        <p:nvSpPr>
          <p:cNvPr id="461" name="Google Shape;461;p42"/>
          <p:cNvSpPr txBox="1"/>
          <p:nvPr/>
        </p:nvSpPr>
        <p:spPr>
          <a:xfrm>
            <a:off x="2946013" y="3336010"/>
            <a:ext cx="5415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000">
                <a:solidFill>
                  <a:schemeClr val="lt1"/>
                </a:solidFill>
                <a:latin typeface="Roboto"/>
                <a:ea typeface="Roboto"/>
                <a:cs typeface="Roboto"/>
                <a:sym typeface="Roboto"/>
              </a:rPr>
              <a:t>Fit</a:t>
            </a:r>
            <a:endParaRPr b="1" sz="900">
              <a:latin typeface="Roboto"/>
              <a:ea typeface="Roboto"/>
              <a:cs typeface="Roboto"/>
              <a:sym typeface="Roboto"/>
            </a:endParaRPr>
          </a:p>
        </p:txBody>
      </p:sp>
      <p:sp>
        <p:nvSpPr>
          <p:cNvPr id="462" name="Google Shape;462;p42"/>
          <p:cNvSpPr txBox="1"/>
          <p:nvPr/>
        </p:nvSpPr>
        <p:spPr>
          <a:xfrm>
            <a:off x="1984918" y="3354894"/>
            <a:ext cx="7917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solidFill>
                  <a:schemeClr val="dk1"/>
                </a:solidFill>
                <a:latin typeface="Roboto"/>
                <a:ea typeface="Roboto"/>
                <a:cs typeface="Roboto"/>
                <a:sym typeface="Roboto"/>
              </a:rPr>
              <a:t>Data</a:t>
            </a:r>
            <a:endParaRPr b="1" sz="1000">
              <a:latin typeface="Roboto"/>
              <a:ea typeface="Roboto"/>
              <a:cs typeface="Roboto"/>
              <a:sym typeface="Roboto"/>
            </a:endParaRPr>
          </a:p>
        </p:txBody>
      </p:sp>
      <p:sp>
        <p:nvSpPr>
          <p:cNvPr id="463" name="Google Shape;463;p42"/>
          <p:cNvSpPr txBox="1"/>
          <p:nvPr/>
        </p:nvSpPr>
        <p:spPr>
          <a:xfrm>
            <a:off x="4210326" y="3354894"/>
            <a:ext cx="791700" cy="209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solidFill>
                  <a:schemeClr val="dk1"/>
                </a:solidFill>
                <a:latin typeface="Roboto"/>
                <a:ea typeface="Roboto"/>
                <a:cs typeface="Roboto"/>
                <a:sym typeface="Roboto"/>
              </a:rPr>
              <a:t>Query </a:t>
            </a:r>
            <a:endParaRPr b="1" sz="1100">
              <a:latin typeface="Roboto"/>
              <a:ea typeface="Roboto"/>
              <a:cs typeface="Roboto"/>
              <a:sym typeface="Roboto"/>
            </a:endParaRPr>
          </a:p>
        </p:txBody>
      </p:sp>
      <p:sp>
        <p:nvSpPr>
          <p:cNvPr id="464" name="Google Shape;464;p42"/>
          <p:cNvSpPr txBox="1"/>
          <p:nvPr/>
        </p:nvSpPr>
        <p:spPr>
          <a:xfrm>
            <a:off x="273600"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Model </a:t>
            </a:r>
            <a:r>
              <a:rPr lang="en" sz="1800">
                <a:solidFill>
                  <a:schemeClr val="dk1"/>
                </a:solidFill>
                <a:latin typeface="Roboto"/>
                <a:ea typeface="Roboto"/>
                <a:cs typeface="Roboto"/>
                <a:sym typeface="Roboto"/>
              </a:rPr>
              <a:t>→ </a:t>
            </a:r>
            <a:r>
              <a:rPr lang="en" sz="1800">
                <a:solidFill>
                  <a:srgbClr val="595959"/>
                </a:solidFill>
                <a:latin typeface="Roboto Medium"/>
                <a:ea typeface="Roboto Medium"/>
                <a:cs typeface="Roboto Medium"/>
                <a:sym typeface="Roboto Medium"/>
              </a:rPr>
              <a:t>Fit(Train) </a:t>
            </a:r>
            <a:r>
              <a:rPr lang="en" sz="1800">
                <a:solidFill>
                  <a:schemeClr val="dk1"/>
                </a:solidFill>
                <a:latin typeface="Roboto"/>
                <a:ea typeface="Roboto"/>
                <a:cs typeface="Roboto"/>
                <a:sym typeface="Roboto"/>
              </a:rPr>
              <a:t>→</a:t>
            </a:r>
            <a:r>
              <a:rPr lang="en" sz="1800">
                <a:solidFill>
                  <a:srgbClr val="595959"/>
                </a:solidFill>
                <a:latin typeface="Roboto Medium"/>
                <a:ea typeface="Roboto Medium"/>
                <a:cs typeface="Roboto Medium"/>
                <a:sym typeface="Roboto Medium"/>
              </a:rPr>
              <a:t> Predict</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465" name="Google Shape;465;p42"/>
          <p:cNvSpPr txBox="1"/>
          <p:nvPr/>
        </p:nvSpPr>
        <p:spPr>
          <a:xfrm>
            <a:off x="920524" y="1308223"/>
            <a:ext cx="6892800" cy="4002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Regardless of the problem type, in Machine Learning we follow a familiar paradigm. </a:t>
            </a:r>
            <a:endParaRPr>
              <a:latin typeface="Roboto"/>
              <a:ea typeface="Roboto"/>
              <a:cs typeface="Roboto"/>
              <a:sym typeface="Roboto"/>
            </a:endParaRPr>
          </a:p>
        </p:txBody>
      </p:sp>
      <p:sp>
        <p:nvSpPr>
          <p:cNvPr id="466" name="Google Shape;466;p42"/>
          <p:cNvSpPr/>
          <p:nvPr/>
        </p:nvSpPr>
        <p:spPr>
          <a:xfrm>
            <a:off x="915474" y="1942025"/>
            <a:ext cx="7221600" cy="25839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2"/>
          <p:cNvSpPr/>
          <p:nvPr/>
        </p:nvSpPr>
        <p:spPr>
          <a:xfrm>
            <a:off x="720450" y="1080700"/>
            <a:ext cx="7703100" cy="35673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3"/>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sz="2440"/>
              <a:t>Instructor Do: Demystifying Machine Learning</a:t>
            </a:r>
            <a:endParaRPr b="1" sz="2440">
              <a:latin typeface="Roboto"/>
              <a:ea typeface="Roboto"/>
              <a:cs typeface="Roboto"/>
              <a:sym typeface="Roboto"/>
            </a:endParaRPr>
          </a:p>
          <a:p>
            <a:pPr indent="0" lvl="0" marL="0" rtl="0" algn="l">
              <a:spcBef>
                <a:spcPts val="0"/>
              </a:spcBef>
              <a:spcAft>
                <a:spcPts val="0"/>
              </a:spcAft>
              <a:buNone/>
            </a:pPr>
            <a:r>
              <a:rPr lang="en"/>
              <a:t>		</a:t>
            </a:r>
            <a:endParaRPr/>
          </a:p>
        </p:txBody>
      </p:sp>
      <p:sp>
        <p:nvSpPr>
          <p:cNvPr id="473" name="Google Shape;473;p43"/>
          <p:cNvSpPr txBox="1"/>
          <p:nvPr>
            <p:ph idx="1" type="subTitle"/>
          </p:nvPr>
        </p:nvSpPr>
        <p:spPr>
          <a:xfrm>
            <a:off x="0" y="675975"/>
            <a:ext cx="9353700" cy="364800"/>
          </a:xfrm>
          <a:prstGeom prst="rect">
            <a:avLst/>
          </a:prstGeom>
        </p:spPr>
        <p:txBody>
          <a:bodyPr anchorCtr="0" anchor="t" bIns="0" lIns="457200" spcFirstLastPara="1" rIns="457200" wrap="square" tIns="91425">
            <a:normAutofit fontScale="25000" lnSpcReduction="20000"/>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sp>
        <p:nvSpPr>
          <p:cNvPr id="474" name="Google Shape;474;p4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475" name="Google Shape;475;p43"/>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476" name="Google Shape;476;p43"/>
          <p:cNvSpPr txBox="1"/>
          <p:nvPr/>
        </p:nvSpPr>
        <p:spPr>
          <a:xfrm>
            <a:off x="273600"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0"/>
              </a:spcAft>
              <a:buNone/>
            </a:pPr>
            <a:r>
              <a:rPr lang="en" sz="1800">
                <a:solidFill>
                  <a:srgbClr val="595959"/>
                </a:solidFill>
                <a:latin typeface="Roboto Medium"/>
                <a:ea typeface="Roboto Medium"/>
                <a:cs typeface="Roboto Medium"/>
                <a:sym typeface="Roboto Medium"/>
              </a:rPr>
              <a:t>Model </a:t>
            </a:r>
            <a:r>
              <a:rPr lang="en" sz="1800">
                <a:solidFill>
                  <a:schemeClr val="dk1"/>
                </a:solidFill>
                <a:latin typeface="Roboto"/>
                <a:ea typeface="Roboto"/>
                <a:cs typeface="Roboto"/>
                <a:sym typeface="Roboto"/>
              </a:rPr>
              <a:t>→ </a:t>
            </a:r>
            <a:r>
              <a:rPr lang="en" sz="1800">
                <a:solidFill>
                  <a:srgbClr val="595959"/>
                </a:solidFill>
                <a:latin typeface="Roboto Medium"/>
                <a:ea typeface="Roboto Medium"/>
                <a:cs typeface="Roboto Medium"/>
                <a:sym typeface="Roboto Medium"/>
              </a:rPr>
              <a:t>Fit(Train) </a:t>
            </a:r>
            <a:r>
              <a:rPr lang="en" sz="1800">
                <a:solidFill>
                  <a:schemeClr val="dk1"/>
                </a:solidFill>
                <a:latin typeface="Roboto"/>
                <a:ea typeface="Roboto"/>
                <a:cs typeface="Roboto"/>
                <a:sym typeface="Roboto"/>
              </a:rPr>
              <a:t>→</a:t>
            </a:r>
            <a:r>
              <a:rPr lang="en" sz="1800">
                <a:solidFill>
                  <a:srgbClr val="595959"/>
                </a:solidFill>
                <a:latin typeface="Roboto Medium"/>
                <a:ea typeface="Roboto Medium"/>
                <a:cs typeface="Roboto Medium"/>
                <a:sym typeface="Roboto Medium"/>
              </a:rPr>
              <a:t> Predict</a:t>
            </a:r>
            <a:endParaRPr sz="1800">
              <a:solidFill>
                <a:srgbClr val="595959"/>
              </a:solidFill>
              <a:latin typeface="Roboto Medium"/>
              <a:ea typeface="Roboto Medium"/>
              <a:cs typeface="Roboto Medium"/>
              <a:sym typeface="Roboto Medium"/>
            </a:endParaRPr>
          </a:p>
          <a:p>
            <a:pPr indent="0" lvl="0" marL="0" rtl="0" algn="l">
              <a:lnSpc>
                <a:spcPct val="115000"/>
              </a:lnSpc>
              <a:spcBef>
                <a:spcPts val="1600"/>
              </a:spcBef>
              <a:spcAft>
                <a:spcPts val="1600"/>
              </a:spcAft>
              <a:buNone/>
            </a:pP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sp>
        <p:nvSpPr>
          <p:cNvPr id="477" name="Google Shape;477;p43"/>
          <p:cNvSpPr txBox="1"/>
          <p:nvPr/>
        </p:nvSpPr>
        <p:spPr>
          <a:xfrm>
            <a:off x="724174" y="1308223"/>
            <a:ext cx="6892800" cy="4002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Regardless of the problem type, in Machine Learning we follow a familiar paradigm. </a:t>
            </a:r>
            <a:endParaRPr>
              <a:latin typeface="Roboto"/>
              <a:ea typeface="Roboto"/>
              <a:cs typeface="Roboto"/>
              <a:sym typeface="Roboto"/>
            </a:endParaRPr>
          </a:p>
        </p:txBody>
      </p:sp>
      <p:grpSp>
        <p:nvGrpSpPr>
          <p:cNvPr id="478" name="Google Shape;478;p43"/>
          <p:cNvGrpSpPr/>
          <p:nvPr/>
        </p:nvGrpSpPr>
        <p:grpSpPr>
          <a:xfrm>
            <a:off x="4129511" y="3695627"/>
            <a:ext cx="937150" cy="937150"/>
            <a:chOff x="6860146" y="2257188"/>
            <a:chExt cx="1249534" cy="1249533"/>
          </a:xfrm>
        </p:grpSpPr>
        <p:grpSp>
          <p:nvGrpSpPr>
            <p:cNvPr id="479" name="Google Shape;479;p43"/>
            <p:cNvGrpSpPr/>
            <p:nvPr/>
          </p:nvGrpSpPr>
          <p:grpSpPr>
            <a:xfrm>
              <a:off x="6860146" y="2257188"/>
              <a:ext cx="1249534" cy="1249533"/>
              <a:chOff x="6860146" y="2257188"/>
              <a:chExt cx="1249534" cy="1249533"/>
            </a:xfrm>
          </p:grpSpPr>
          <p:pic>
            <p:nvPicPr>
              <p:cNvPr id="480" name="Google Shape;480;p43"/>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481" name="Google Shape;481;p43"/>
              <p:cNvSpPr/>
              <p:nvPr/>
            </p:nvSpPr>
            <p:spPr>
              <a:xfrm>
                <a:off x="7135319" y="2501276"/>
                <a:ext cx="764400" cy="764400"/>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482" name="Google Shape;482;p43"/>
            <p:cNvSpPr txBox="1"/>
            <p:nvPr/>
          </p:nvSpPr>
          <p:spPr>
            <a:xfrm>
              <a:off x="7102662" y="2710357"/>
              <a:ext cx="764400" cy="338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chemeClr val="lt1"/>
                  </a:solidFill>
                  <a:latin typeface="Roboto"/>
                  <a:ea typeface="Roboto"/>
                  <a:cs typeface="Roboto"/>
                  <a:sym typeface="Roboto"/>
                </a:rPr>
                <a:t>Model</a:t>
              </a:r>
              <a:endParaRPr b="1" sz="1100">
                <a:latin typeface="Roboto"/>
                <a:ea typeface="Roboto"/>
                <a:cs typeface="Roboto"/>
                <a:sym typeface="Roboto"/>
              </a:endParaRPr>
            </a:p>
          </p:txBody>
        </p:sp>
      </p:grpSp>
      <p:sp>
        <p:nvSpPr>
          <p:cNvPr id="483" name="Google Shape;483;p43"/>
          <p:cNvSpPr/>
          <p:nvPr/>
        </p:nvSpPr>
        <p:spPr>
          <a:xfrm>
            <a:off x="1819469" y="3880590"/>
            <a:ext cx="471000" cy="497100"/>
          </a:xfrm>
          <a:prstGeom prst="chevron">
            <a:avLst>
              <a:gd fmla="val 50000" name="adj"/>
            </a:avLst>
          </a:prstGeom>
          <a:solidFill>
            <a:srgbClr val="FF00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pSp>
        <p:nvGrpSpPr>
          <p:cNvPr id="484" name="Google Shape;484;p43"/>
          <p:cNvGrpSpPr/>
          <p:nvPr/>
        </p:nvGrpSpPr>
        <p:grpSpPr>
          <a:xfrm>
            <a:off x="2507438" y="3776106"/>
            <a:ext cx="772587" cy="772586"/>
            <a:chOff x="6860146" y="2257188"/>
            <a:chExt cx="1249534" cy="1249533"/>
          </a:xfrm>
        </p:grpSpPr>
        <p:pic>
          <p:nvPicPr>
            <p:cNvPr id="485" name="Google Shape;485;p43"/>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486" name="Google Shape;486;p43"/>
            <p:cNvSpPr/>
            <p:nvPr/>
          </p:nvSpPr>
          <p:spPr>
            <a:xfrm>
              <a:off x="7135319" y="2501276"/>
              <a:ext cx="764400" cy="764400"/>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487" name="Google Shape;487;p43"/>
          <p:cNvSpPr txBox="1"/>
          <p:nvPr/>
        </p:nvSpPr>
        <p:spPr>
          <a:xfrm>
            <a:off x="2649260" y="4048175"/>
            <a:ext cx="472500" cy="2538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chemeClr val="lt1"/>
                </a:solidFill>
                <a:latin typeface="Roboto"/>
                <a:ea typeface="Roboto"/>
                <a:cs typeface="Roboto"/>
                <a:sym typeface="Roboto"/>
              </a:rPr>
              <a:t>Fit</a:t>
            </a:r>
            <a:endParaRPr b="1" sz="1100">
              <a:latin typeface="Roboto"/>
              <a:ea typeface="Roboto"/>
              <a:cs typeface="Roboto"/>
              <a:sym typeface="Roboto"/>
            </a:endParaRPr>
          </a:p>
        </p:txBody>
      </p:sp>
      <p:pic>
        <p:nvPicPr>
          <p:cNvPr id="488" name="Google Shape;488;p43"/>
          <p:cNvPicPr preferRelativeResize="0"/>
          <p:nvPr/>
        </p:nvPicPr>
        <p:blipFill rotWithShape="1">
          <a:blip r:embed="rId4">
            <a:alphaModFix/>
          </a:blip>
          <a:srcRect b="0" l="0" r="0" t="0"/>
          <a:stretch/>
        </p:blipFill>
        <p:spPr>
          <a:xfrm>
            <a:off x="820727" y="3649619"/>
            <a:ext cx="786242" cy="935694"/>
          </a:xfrm>
          <a:prstGeom prst="rect">
            <a:avLst/>
          </a:prstGeom>
          <a:noFill/>
          <a:ln>
            <a:noFill/>
          </a:ln>
        </p:spPr>
      </p:pic>
      <p:sp>
        <p:nvSpPr>
          <p:cNvPr id="489" name="Google Shape;489;p43"/>
          <p:cNvSpPr/>
          <p:nvPr/>
        </p:nvSpPr>
        <p:spPr>
          <a:xfrm>
            <a:off x="3422369" y="3882705"/>
            <a:ext cx="471000" cy="497100"/>
          </a:xfrm>
          <a:prstGeom prst="chevron">
            <a:avLst>
              <a:gd fmla="val 50000" name="adj"/>
            </a:avLst>
          </a:prstGeom>
          <a:solidFill>
            <a:srgbClr val="FF00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pSp>
        <p:nvGrpSpPr>
          <p:cNvPr id="490" name="Google Shape;490;p43"/>
          <p:cNvGrpSpPr/>
          <p:nvPr/>
        </p:nvGrpSpPr>
        <p:grpSpPr>
          <a:xfrm>
            <a:off x="6014759" y="3732545"/>
            <a:ext cx="772587" cy="772586"/>
            <a:chOff x="6860146" y="2257188"/>
            <a:chExt cx="1249534" cy="1249533"/>
          </a:xfrm>
        </p:grpSpPr>
        <p:grpSp>
          <p:nvGrpSpPr>
            <p:cNvPr id="491" name="Google Shape;491;p43"/>
            <p:cNvGrpSpPr/>
            <p:nvPr/>
          </p:nvGrpSpPr>
          <p:grpSpPr>
            <a:xfrm>
              <a:off x="6860146" y="2257188"/>
              <a:ext cx="1249534" cy="1249533"/>
              <a:chOff x="6860146" y="2257188"/>
              <a:chExt cx="1249534" cy="1249533"/>
            </a:xfrm>
          </p:grpSpPr>
          <p:pic>
            <p:nvPicPr>
              <p:cNvPr id="492" name="Google Shape;492;p43"/>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493" name="Google Shape;493;p43"/>
              <p:cNvSpPr/>
              <p:nvPr/>
            </p:nvSpPr>
            <p:spPr>
              <a:xfrm>
                <a:off x="7135319" y="2501276"/>
                <a:ext cx="764400" cy="764400"/>
              </a:xfrm>
              <a:prstGeom prst="ellipse">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494" name="Google Shape;494;p43"/>
            <p:cNvSpPr txBox="1"/>
            <p:nvPr/>
          </p:nvSpPr>
          <p:spPr>
            <a:xfrm>
              <a:off x="6943681" y="2674308"/>
              <a:ext cx="10590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chemeClr val="lt1"/>
                  </a:solidFill>
                  <a:latin typeface="Roboto"/>
                  <a:ea typeface="Roboto"/>
                  <a:cs typeface="Roboto"/>
                  <a:sym typeface="Roboto"/>
                </a:rPr>
                <a:t>Predict</a:t>
              </a:r>
              <a:endParaRPr b="1" sz="1100">
                <a:latin typeface="Roboto"/>
                <a:ea typeface="Roboto"/>
                <a:cs typeface="Roboto"/>
                <a:sym typeface="Roboto"/>
              </a:endParaRPr>
            </a:p>
          </p:txBody>
        </p:sp>
      </p:grpSp>
      <p:sp>
        <p:nvSpPr>
          <p:cNvPr id="495" name="Google Shape;495;p43"/>
          <p:cNvSpPr/>
          <p:nvPr/>
        </p:nvSpPr>
        <p:spPr>
          <a:xfrm>
            <a:off x="5270704" y="3869437"/>
            <a:ext cx="518100" cy="546900"/>
          </a:xfrm>
          <a:prstGeom prst="chevron">
            <a:avLst>
              <a:gd fmla="val 50000" name="adj"/>
            </a:avLst>
          </a:prstGeom>
          <a:solidFill>
            <a:srgbClr val="FF7C00">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496" name="Google Shape;496;p43"/>
          <p:cNvSpPr/>
          <p:nvPr/>
        </p:nvSpPr>
        <p:spPr>
          <a:xfrm>
            <a:off x="7069992" y="3869437"/>
            <a:ext cx="518100" cy="546900"/>
          </a:xfrm>
          <a:prstGeom prst="chevron">
            <a:avLst>
              <a:gd fmla="val 50000" name="adj"/>
            </a:avLst>
          </a:prstGeom>
          <a:solidFill>
            <a:srgbClr val="FFC000">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aphicFrame>
        <p:nvGraphicFramePr>
          <p:cNvPr id="497" name="Google Shape;497;p43"/>
          <p:cNvGraphicFramePr/>
          <p:nvPr/>
        </p:nvGraphicFramePr>
        <p:xfrm>
          <a:off x="772528" y="1899648"/>
          <a:ext cx="3000000" cy="3000000"/>
        </p:xfrm>
        <a:graphic>
          <a:graphicData uri="http://schemas.openxmlformats.org/drawingml/2006/table">
            <a:tbl>
              <a:tblPr bandRow="1" firstRow="1">
                <a:noFill/>
                <a:tableStyleId>{370B5960-F257-492E-999A-2D5B9A1EB809}</a:tableStyleId>
              </a:tblPr>
              <a:tblGrid>
                <a:gridCol w="543425"/>
                <a:gridCol w="543425"/>
                <a:gridCol w="543425"/>
                <a:gridCol w="543425"/>
              </a:tblGrid>
              <a:tr h="246550">
                <a:tc>
                  <a:txBody>
                    <a:bodyPr/>
                    <a:lstStyle/>
                    <a:p>
                      <a:pPr indent="0" lvl="0" marL="0" marR="0" rtl="0" algn="l">
                        <a:spcBef>
                          <a:spcPts val="0"/>
                        </a:spcBef>
                        <a:spcAft>
                          <a:spcPts val="0"/>
                        </a:spcAft>
                        <a:buNone/>
                      </a:pPr>
                      <a:r>
                        <a:rPr lang="en" sz="1100">
                          <a:latin typeface="Arial"/>
                          <a:ea typeface="Arial"/>
                          <a:cs typeface="Arial"/>
                          <a:sym typeface="Arial"/>
                        </a:rPr>
                        <a:t>A</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B</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C</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Class</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r>
              <a:tr h="246550">
                <a:tc>
                  <a:txBody>
                    <a:bodyPr/>
                    <a:lstStyle/>
                    <a:p>
                      <a:pPr indent="0" lvl="0" marL="0" marR="0" rtl="0" algn="l">
                        <a:spcBef>
                          <a:spcPts val="0"/>
                        </a:spcBef>
                        <a:spcAft>
                          <a:spcPts val="0"/>
                        </a:spcAft>
                        <a:buNone/>
                      </a:pPr>
                      <a:r>
                        <a:rPr lang="en" sz="1100">
                          <a:latin typeface="Arial"/>
                          <a:ea typeface="Arial"/>
                          <a:cs typeface="Arial"/>
                          <a:sym typeface="Arial"/>
                        </a:rPr>
                        <a:t>11</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16</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22</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1</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r>
              <a:tr h="246550">
                <a:tc>
                  <a:txBody>
                    <a:bodyPr/>
                    <a:lstStyle/>
                    <a:p>
                      <a:pPr indent="0" lvl="0" marL="0" marR="0" rtl="0" algn="l">
                        <a:spcBef>
                          <a:spcPts val="0"/>
                        </a:spcBef>
                        <a:spcAft>
                          <a:spcPts val="0"/>
                        </a:spcAft>
                        <a:buNone/>
                      </a:pPr>
                      <a:r>
                        <a:rPr lang="en" sz="1100">
                          <a:latin typeface="Arial"/>
                          <a:ea typeface="Arial"/>
                          <a:cs typeface="Arial"/>
                          <a:sym typeface="Arial"/>
                        </a:rPr>
                        <a:t>10</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8</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4</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2</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r>
              <a:tr h="246550">
                <a:tc>
                  <a:txBody>
                    <a:bodyPr/>
                    <a:lstStyle/>
                    <a:p>
                      <a:pPr indent="0" lvl="0" marL="0" marR="0" rtl="0" algn="l">
                        <a:spcBef>
                          <a:spcPts val="0"/>
                        </a:spcBef>
                        <a:spcAft>
                          <a:spcPts val="0"/>
                        </a:spcAft>
                        <a:buNone/>
                      </a:pPr>
                      <a:r>
                        <a:rPr lang="en" sz="1100">
                          <a:latin typeface="Arial"/>
                          <a:ea typeface="Arial"/>
                          <a:cs typeface="Arial"/>
                          <a:sym typeface="Arial"/>
                        </a:rPr>
                        <a:t>…</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0000">
                        <a:alpha val="60000"/>
                      </a:srgbClr>
                    </a:solidFill>
                  </a:tcPr>
                </a:tc>
              </a:tr>
            </a:tbl>
          </a:graphicData>
        </a:graphic>
      </p:graphicFrame>
      <p:sp>
        <p:nvSpPr>
          <p:cNvPr id="498" name="Google Shape;498;p43"/>
          <p:cNvSpPr/>
          <p:nvPr/>
        </p:nvSpPr>
        <p:spPr>
          <a:xfrm flipH="1" rot="-5400000">
            <a:off x="999546" y="3111869"/>
            <a:ext cx="428100" cy="451800"/>
          </a:xfrm>
          <a:prstGeom prst="chevron">
            <a:avLst>
              <a:gd fmla="val 50000" name="adj"/>
            </a:avLst>
          </a:prstGeom>
          <a:solidFill>
            <a:srgbClr val="FF00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aphicFrame>
        <p:nvGraphicFramePr>
          <p:cNvPr id="499" name="Google Shape;499;p43"/>
          <p:cNvGraphicFramePr/>
          <p:nvPr/>
        </p:nvGraphicFramePr>
        <p:xfrm>
          <a:off x="4202975" y="2318205"/>
          <a:ext cx="3000000" cy="3000000"/>
        </p:xfrm>
        <a:graphic>
          <a:graphicData uri="http://schemas.openxmlformats.org/drawingml/2006/table">
            <a:tbl>
              <a:tblPr bandRow="1" firstRow="1">
                <a:noFill/>
                <a:tableStyleId>{370B5960-F257-492E-999A-2D5B9A1EB809}</a:tableStyleId>
              </a:tblPr>
              <a:tblGrid>
                <a:gridCol w="569825"/>
                <a:gridCol w="569825"/>
                <a:gridCol w="569825"/>
                <a:gridCol w="569825"/>
              </a:tblGrid>
              <a:tr h="231475">
                <a:tc>
                  <a:txBody>
                    <a:bodyPr/>
                    <a:lstStyle/>
                    <a:p>
                      <a:pPr indent="0" lvl="0" marL="0" marR="0" rtl="0" algn="l">
                        <a:spcBef>
                          <a:spcPts val="0"/>
                        </a:spcBef>
                        <a:spcAft>
                          <a:spcPts val="0"/>
                        </a:spcAft>
                        <a:buNone/>
                      </a:pPr>
                      <a:r>
                        <a:rPr lang="en" sz="1100">
                          <a:latin typeface="Arial"/>
                          <a:ea typeface="Arial"/>
                          <a:cs typeface="Arial"/>
                          <a:sym typeface="Arial"/>
                        </a:rPr>
                        <a:t>A</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B</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C</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c>
                  <a:txBody>
                    <a:bodyPr/>
                    <a:lstStyle/>
                    <a:p>
                      <a:pPr indent="0" lvl="0" marL="0" marR="0" rtl="0" algn="l">
                        <a:spcBef>
                          <a:spcPts val="0"/>
                        </a:spcBef>
                        <a:spcAft>
                          <a:spcPts val="0"/>
                        </a:spcAft>
                        <a:buNone/>
                      </a:pPr>
                      <a:r>
                        <a:rPr lang="en" sz="1100">
                          <a:latin typeface="Arial"/>
                          <a:ea typeface="Arial"/>
                          <a:cs typeface="Arial"/>
                          <a:sym typeface="Arial"/>
                        </a:rPr>
                        <a:t>Class</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r>
              <a:tr h="231475">
                <a:tc>
                  <a:txBody>
                    <a:bodyPr/>
                    <a:lstStyle/>
                    <a:p>
                      <a:pPr indent="0" lvl="0" marL="0" marR="0" rtl="0" algn="l">
                        <a:spcBef>
                          <a:spcPts val="0"/>
                        </a:spcBef>
                        <a:spcAft>
                          <a:spcPts val="0"/>
                        </a:spcAft>
                        <a:buNone/>
                      </a:pPr>
                      <a:r>
                        <a:rPr lang="en" sz="1100">
                          <a:latin typeface="Arial"/>
                          <a:ea typeface="Arial"/>
                          <a:cs typeface="Arial"/>
                          <a:sym typeface="Arial"/>
                        </a:rPr>
                        <a:t>10</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15</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23</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lang="en" sz="1100">
                          <a:latin typeface="Arial"/>
                          <a:ea typeface="Arial"/>
                          <a:cs typeface="Arial"/>
                          <a:sym typeface="Arial"/>
                        </a:rPr>
                        <a:t>?</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7C00">
                        <a:alpha val="60000"/>
                      </a:srgbClr>
                    </a:solidFill>
                  </a:tcPr>
                </a:tc>
              </a:tr>
            </a:tbl>
          </a:graphicData>
        </a:graphic>
      </p:graphicFrame>
      <p:sp>
        <p:nvSpPr>
          <p:cNvPr id="500" name="Google Shape;500;p43"/>
          <p:cNvSpPr/>
          <p:nvPr/>
        </p:nvSpPr>
        <p:spPr>
          <a:xfrm flipH="1" rot="-5400000">
            <a:off x="4386881" y="3072429"/>
            <a:ext cx="471000" cy="497100"/>
          </a:xfrm>
          <a:prstGeom prst="chevron">
            <a:avLst>
              <a:gd fmla="val 50000" name="adj"/>
            </a:avLst>
          </a:prstGeom>
          <a:solidFill>
            <a:srgbClr val="FF7C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aphicFrame>
        <p:nvGraphicFramePr>
          <p:cNvPr id="501" name="Google Shape;501;p43"/>
          <p:cNvGraphicFramePr/>
          <p:nvPr/>
        </p:nvGraphicFramePr>
        <p:xfrm>
          <a:off x="7830855" y="3878693"/>
          <a:ext cx="3000000" cy="3000000"/>
        </p:xfrm>
        <a:graphic>
          <a:graphicData uri="http://schemas.openxmlformats.org/drawingml/2006/table">
            <a:tbl>
              <a:tblPr bandRow="1" firstRow="1">
                <a:noFill/>
                <a:tableStyleId>{370B5960-F257-492E-999A-2D5B9A1EB809}</a:tableStyleId>
              </a:tblPr>
              <a:tblGrid>
                <a:gridCol w="599275"/>
              </a:tblGrid>
              <a:tr h="278125">
                <a:tc>
                  <a:txBody>
                    <a:bodyPr/>
                    <a:lstStyle/>
                    <a:p>
                      <a:pPr indent="0" lvl="0" marL="0" marR="0" rtl="0" algn="l">
                        <a:spcBef>
                          <a:spcPts val="0"/>
                        </a:spcBef>
                        <a:spcAft>
                          <a:spcPts val="0"/>
                        </a:spcAft>
                        <a:buNone/>
                      </a:pPr>
                      <a:r>
                        <a:rPr lang="en" sz="1100">
                          <a:latin typeface="Arial"/>
                          <a:ea typeface="Arial"/>
                          <a:cs typeface="Arial"/>
                          <a:sym typeface="Arial"/>
                        </a:rPr>
                        <a:t>Class</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chemeClr val="dk1"/>
                    </a:solidFill>
                  </a:tcPr>
                </a:tc>
              </a:tr>
              <a:tr h="278125">
                <a:tc>
                  <a:txBody>
                    <a:bodyPr/>
                    <a:lstStyle/>
                    <a:p>
                      <a:pPr indent="0" lvl="0" marL="0" marR="0" rtl="0" algn="l">
                        <a:spcBef>
                          <a:spcPts val="0"/>
                        </a:spcBef>
                        <a:spcAft>
                          <a:spcPts val="0"/>
                        </a:spcAft>
                        <a:buNone/>
                      </a:pPr>
                      <a:r>
                        <a:rPr lang="en" sz="1100">
                          <a:latin typeface="Arial"/>
                          <a:ea typeface="Arial"/>
                          <a:cs typeface="Arial"/>
                          <a:sym typeface="Arial"/>
                        </a:rPr>
                        <a:t>1</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C000">
                        <a:alpha val="60000"/>
                      </a:srgbClr>
                    </a:solidFill>
                  </a:tcPr>
                </a:tc>
              </a:tr>
            </a:tbl>
          </a:graphicData>
        </a:graphic>
      </p:graphicFrame>
      <p:sp>
        <p:nvSpPr>
          <p:cNvPr id="502" name="Google Shape;502;p43"/>
          <p:cNvSpPr txBox="1"/>
          <p:nvPr/>
        </p:nvSpPr>
        <p:spPr>
          <a:xfrm>
            <a:off x="4412549" y="2960249"/>
            <a:ext cx="16026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000">
                <a:solidFill>
                  <a:schemeClr val="dk1"/>
                </a:solidFill>
                <a:latin typeface="Roboto"/>
                <a:ea typeface="Roboto"/>
                <a:cs typeface="Roboto"/>
                <a:sym typeface="Roboto"/>
              </a:rPr>
              <a:t>Apply</a:t>
            </a:r>
            <a:r>
              <a:rPr b="1" lang="en" sz="900">
                <a:solidFill>
                  <a:schemeClr val="dk1"/>
                </a:solidFill>
                <a:latin typeface="Roboto"/>
                <a:ea typeface="Roboto"/>
                <a:cs typeface="Roboto"/>
                <a:sym typeface="Roboto"/>
              </a:rPr>
              <a:t>	</a:t>
            </a:r>
            <a:endParaRPr b="1" sz="900">
              <a:latin typeface="Roboto"/>
              <a:ea typeface="Roboto"/>
              <a:cs typeface="Roboto"/>
              <a:sym typeface="Roboto"/>
            </a:endParaRPr>
          </a:p>
        </p:txBody>
      </p:sp>
      <p:sp>
        <p:nvSpPr>
          <p:cNvPr id="503" name="Google Shape;503;p43"/>
          <p:cNvSpPr/>
          <p:nvPr/>
        </p:nvSpPr>
        <p:spPr>
          <a:xfrm>
            <a:off x="719125" y="1851350"/>
            <a:ext cx="7787100" cy="28452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3"/>
          <p:cNvSpPr/>
          <p:nvPr/>
        </p:nvSpPr>
        <p:spPr>
          <a:xfrm>
            <a:off x="524100" y="1161575"/>
            <a:ext cx="8095800" cy="3626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4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10" name="Google Shape;510;p44"/>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45"/>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16" name="Google Shape;516;p45"/>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0" lvl="0" marL="0" rtl="0" algn="l">
              <a:spcBef>
                <a:spcPts val="0"/>
              </a:spcBef>
              <a:spcAft>
                <a:spcPts val="0"/>
              </a:spcAft>
              <a:buNone/>
            </a:pPr>
            <a:r>
              <a:rPr lang="en"/>
              <a:t>           				     				          			  Linear Regression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Clr>
                <a:schemeClr val="dk1"/>
              </a:buClr>
              <a:buSzPct val="45833"/>
              <a:buFont typeface="Arial"/>
              <a:buNone/>
            </a:pPr>
            <a:r>
              <a:rPr lang="en"/>
              <a:t>Class Objectives</a:t>
            </a:r>
            <a:endParaRPr/>
          </a:p>
        </p:txBody>
      </p:sp>
      <p:sp>
        <p:nvSpPr>
          <p:cNvPr id="165" name="Google Shape;165;p2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166" name="Google Shape;166;p28"/>
          <p:cNvSpPr txBox="1"/>
          <p:nvPr>
            <p:ph idx="1" type="subTitle"/>
          </p:nvPr>
        </p:nvSpPr>
        <p:spPr>
          <a:xfrm>
            <a:off x="0" y="675975"/>
            <a:ext cx="9144000" cy="364800"/>
          </a:xfrm>
          <a:prstGeom prst="rect">
            <a:avLst/>
          </a:prstGeom>
        </p:spPr>
        <p:txBody>
          <a:bodyPr anchorCtr="0" anchor="t" bIns="0" lIns="457200" spcFirstLastPara="1" rIns="457200" wrap="square" tIns="91425">
            <a:normAutofit lnSpcReduction="20000"/>
          </a:bodyPr>
          <a:lstStyle/>
          <a:p>
            <a:pPr indent="0" lvl="0" marL="0" rtl="0" algn="l">
              <a:spcBef>
                <a:spcPts val="0"/>
              </a:spcBef>
              <a:spcAft>
                <a:spcPts val="1200"/>
              </a:spcAft>
              <a:buNone/>
            </a:pPr>
            <a:r>
              <a:rPr lang="en">
                <a:solidFill>
                  <a:schemeClr val="dk1"/>
                </a:solidFill>
              </a:rPr>
              <a:t>By the end of this lesson, you will be able to:</a:t>
            </a:r>
            <a:endParaRPr/>
          </a:p>
        </p:txBody>
      </p:sp>
      <p:sp>
        <p:nvSpPr>
          <p:cNvPr id="167" name="Google Shape;167;p28"/>
          <p:cNvSpPr txBox="1"/>
          <p:nvPr>
            <p:ph idx="3" type="subTitle"/>
          </p:nvPr>
        </p:nvSpPr>
        <p:spPr>
          <a:xfrm>
            <a:off x="0" y="1501646"/>
            <a:ext cx="9144000" cy="606900"/>
          </a:xfrm>
          <a:prstGeom prst="rect">
            <a:avLst/>
          </a:prstGeom>
        </p:spPr>
        <p:txBody>
          <a:bodyPr anchorCtr="0" anchor="ctr" bIns="0" lIns="1554475" spcFirstLastPara="1" rIns="457200" wrap="square" tIns="0">
            <a:normAutofit/>
          </a:bodyPr>
          <a:lstStyle/>
          <a:p>
            <a:pPr indent="0" lvl="0" marL="0" rtl="0" algn="l">
              <a:spcBef>
                <a:spcPts val="0"/>
              </a:spcBef>
              <a:spcAft>
                <a:spcPts val="1200"/>
              </a:spcAft>
              <a:buNone/>
            </a:pPr>
            <a:r>
              <a:rPr lang="en"/>
              <a:t>Explain how machine learning algorithms are used in data analytics.</a:t>
            </a:r>
            <a:endParaRPr/>
          </a:p>
        </p:txBody>
      </p:sp>
      <p:sp>
        <p:nvSpPr>
          <p:cNvPr id="168" name="Google Shape;168;p28"/>
          <p:cNvSpPr txBox="1"/>
          <p:nvPr>
            <p:ph idx="4" type="subTitle"/>
          </p:nvPr>
        </p:nvSpPr>
        <p:spPr>
          <a:xfrm>
            <a:off x="-12225" y="2363559"/>
            <a:ext cx="9168600" cy="606900"/>
          </a:xfrm>
          <a:prstGeom prst="rect">
            <a:avLst/>
          </a:prstGeom>
        </p:spPr>
        <p:txBody>
          <a:bodyPr anchorCtr="0" anchor="ctr" bIns="0" lIns="1554475" spcFirstLastPara="1" rIns="457200" wrap="square" tIns="0">
            <a:normAutofit/>
          </a:bodyPr>
          <a:lstStyle/>
          <a:p>
            <a:pPr indent="0" lvl="0" marL="0" rtl="0" algn="l">
              <a:spcBef>
                <a:spcPts val="0"/>
              </a:spcBef>
              <a:spcAft>
                <a:spcPts val="1200"/>
              </a:spcAft>
              <a:buNone/>
            </a:pPr>
            <a:r>
              <a:rPr lang="en"/>
              <a:t>Create training and testing sets from a specified data set.</a:t>
            </a:r>
            <a:endParaRPr/>
          </a:p>
        </p:txBody>
      </p:sp>
      <p:sp>
        <p:nvSpPr>
          <p:cNvPr id="169" name="Google Shape;169;p28"/>
          <p:cNvSpPr txBox="1"/>
          <p:nvPr>
            <p:ph idx="5" type="subTitle"/>
          </p:nvPr>
        </p:nvSpPr>
        <p:spPr>
          <a:xfrm>
            <a:off x="0" y="3190033"/>
            <a:ext cx="9168600" cy="606900"/>
          </a:xfrm>
          <a:prstGeom prst="rect">
            <a:avLst/>
          </a:prstGeom>
        </p:spPr>
        <p:txBody>
          <a:bodyPr anchorCtr="0" anchor="ctr" bIns="0" lIns="1554475" spcFirstLastPara="1" rIns="457200" wrap="square" tIns="0">
            <a:normAutofit/>
          </a:bodyPr>
          <a:lstStyle/>
          <a:p>
            <a:pPr indent="0" lvl="0" marL="0" rtl="0" algn="l">
              <a:spcBef>
                <a:spcPts val="0"/>
              </a:spcBef>
              <a:spcAft>
                <a:spcPts val="1200"/>
              </a:spcAft>
              <a:buNone/>
            </a:pPr>
            <a:r>
              <a:rPr lang="en"/>
              <a:t>Implement linear and logistic regressions by using scikit-learn.</a:t>
            </a:r>
            <a:endParaRPr/>
          </a:p>
        </p:txBody>
      </p:sp>
      <p:sp>
        <p:nvSpPr>
          <p:cNvPr id="170" name="Google Shape;170;p28"/>
          <p:cNvSpPr txBox="1"/>
          <p:nvPr>
            <p:ph idx="6" type="subTitle"/>
          </p:nvPr>
        </p:nvSpPr>
        <p:spPr>
          <a:xfrm>
            <a:off x="-12300" y="4068305"/>
            <a:ext cx="9168600" cy="606900"/>
          </a:xfrm>
          <a:prstGeom prst="rect">
            <a:avLst/>
          </a:prstGeom>
        </p:spPr>
        <p:txBody>
          <a:bodyPr anchorCtr="0" anchor="ctr" bIns="0" lIns="1554475" spcFirstLastPara="1" rIns="457200" wrap="square" tIns="0">
            <a:normAutofit/>
          </a:bodyPr>
          <a:lstStyle/>
          <a:p>
            <a:pPr indent="0" lvl="0" marL="0" rtl="0" algn="l">
              <a:spcBef>
                <a:spcPts val="0"/>
              </a:spcBef>
              <a:spcAft>
                <a:spcPts val="1200"/>
              </a:spcAft>
              <a:buNone/>
            </a:pPr>
            <a:r>
              <a:rPr lang="en"/>
              <a:t>Create confusion matrices for classification outputs.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6"/>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22" name="Google Shape;522;p46"/>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pic>
        <p:nvPicPr>
          <p:cNvPr id="523" name="Google Shape;523;p46"/>
          <p:cNvPicPr preferRelativeResize="0"/>
          <p:nvPr/>
        </p:nvPicPr>
        <p:blipFill rotWithShape="1">
          <a:blip r:embed="rId3">
            <a:alphaModFix/>
          </a:blip>
          <a:srcRect b="0" l="0" r="0" t="0"/>
          <a:stretch/>
        </p:blipFill>
        <p:spPr>
          <a:xfrm>
            <a:off x="1395378" y="798150"/>
            <a:ext cx="1268972" cy="1187580"/>
          </a:xfrm>
          <a:prstGeom prst="rect">
            <a:avLst/>
          </a:prstGeom>
          <a:noFill/>
          <a:ln>
            <a:noFill/>
          </a:ln>
          <a:effectLst>
            <a:outerShdw blurRad="304800" sx="66000" rotWithShape="0" algn="ctr" dir="5400000" dist="12700" sy="66000">
              <a:srgbClr val="000000">
                <a:alpha val="49800"/>
              </a:srgbClr>
            </a:outerShdw>
          </a:effectLst>
        </p:spPr>
      </p:pic>
      <p:sp>
        <p:nvSpPr>
          <p:cNvPr id="524" name="Google Shape;524;p46"/>
          <p:cNvSpPr txBox="1"/>
          <p:nvPr/>
        </p:nvSpPr>
        <p:spPr>
          <a:xfrm>
            <a:off x="1395377" y="635026"/>
            <a:ext cx="1214100" cy="10323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b="0" i="0" lang="en" sz="6000" u="none" cap="none" strike="noStrike">
                <a:solidFill>
                  <a:schemeClr val="dk1"/>
                </a:solidFill>
                <a:latin typeface="Courier"/>
                <a:ea typeface="Courier"/>
                <a:cs typeface="Courier"/>
                <a:sym typeface="Courier"/>
              </a:rPr>
              <a:t>Q</a:t>
            </a:r>
            <a:endParaRPr sz="6000"/>
          </a:p>
        </p:txBody>
      </p:sp>
      <p:sp>
        <p:nvSpPr>
          <p:cNvPr id="525" name="Google Shape;525;p46"/>
          <p:cNvSpPr txBox="1"/>
          <p:nvPr/>
        </p:nvSpPr>
        <p:spPr>
          <a:xfrm>
            <a:off x="2211925" y="2137825"/>
            <a:ext cx="6127800" cy="20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txBox="1"/>
          <p:nvPr/>
        </p:nvSpPr>
        <p:spPr>
          <a:xfrm>
            <a:off x="1863650" y="1873225"/>
            <a:ext cx="6846300" cy="23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rgbClr val="FFFFFF"/>
                </a:solidFill>
                <a:latin typeface="Roboto Light"/>
                <a:ea typeface="Roboto Light"/>
                <a:cs typeface="Roboto Light"/>
                <a:sym typeface="Roboto Light"/>
              </a:rPr>
              <a:t>What is </a:t>
            </a:r>
            <a:r>
              <a:rPr b="1" lang="en" sz="4200">
                <a:solidFill>
                  <a:srgbClr val="FF00FF"/>
                </a:solidFill>
                <a:latin typeface="Roboto"/>
                <a:ea typeface="Roboto"/>
                <a:cs typeface="Roboto"/>
                <a:sym typeface="Roboto"/>
              </a:rPr>
              <a:t>linear regression</a:t>
            </a:r>
            <a:r>
              <a:rPr lang="en" sz="4200">
                <a:solidFill>
                  <a:srgbClr val="FFFFFF"/>
                </a:solidFill>
                <a:latin typeface="Roboto Light"/>
                <a:ea typeface="Roboto Light"/>
                <a:cs typeface="Roboto Light"/>
                <a:sym typeface="Roboto Light"/>
              </a:rPr>
              <a:t>?</a:t>
            </a:r>
            <a:endParaRPr sz="4200">
              <a:solidFill>
                <a:srgbClr val="FFFFFF"/>
              </a:solidFill>
              <a:latin typeface="Roboto Light"/>
              <a:ea typeface="Roboto Light"/>
              <a:cs typeface="Roboto Light"/>
              <a:sym typeface="Roboto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4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Linear Regression</a:t>
            </a:r>
            <a:endParaRPr b="1" sz="2440">
              <a:latin typeface="Roboto"/>
              <a:ea typeface="Roboto"/>
              <a:cs typeface="Roboto"/>
              <a:sym typeface="Roboto"/>
            </a:endParaRPr>
          </a:p>
        </p:txBody>
      </p:sp>
      <p:sp>
        <p:nvSpPr>
          <p:cNvPr id="532" name="Google Shape;532;p47"/>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33" name="Google Shape;533;p47"/>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Linear Regression </a:t>
            </a:r>
            <a:endParaRPr b="1" sz="1800">
              <a:solidFill>
                <a:srgbClr val="FF0000"/>
              </a:solidFill>
              <a:latin typeface="Roboto"/>
              <a:ea typeface="Roboto"/>
              <a:cs typeface="Roboto"/>
              <a:sym typeface="Roboto"/>
            </a:endParaRPr>
          </a:p>
        </p:txBody>
      </p:sp>
      <p:sp>
        <p:nvSpPr>
          <p:cNvPr id="534" name="Google Shape;534;p47"/>
          <p:cNvSpPr/>
          <p:nvPr/>
        </p:nvSpPr>
        <p:spPr>
          <a:xfrm>
            <a:off x="629550" y="1164025"/>
            <a:ext cx="7772400" cy="3581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Roboto"/>
              <a:ea typeface="Roboto"/>
              <a:cs typeface="Roboto"/>
              <a:sym typeface="Roboto"/>
            </a:endParaRPr>
          </a:p>
          <a:p>
            <a:pPr indent="0" lvl="0" marL="0" rtl="0" algn="l">
              <a:lnSpc>
                <a:spcPct val="115000"/>
              </a:lnSpc>
              <a:spcBef>
                <a:spcPts val="1600"/>
              </a:spcBef>
              <a:spcAft>
                <a:spcPts val="0"/>
              </a:spcAft>
              <a:buNone/>
            </a:pPr>
            <a:r>
              <a:t/>
            </a:r>
            <a:endParaRPr>
              <a:latin typeface="Roboto"/>
              <a:ea typeface="Roboto"/>
              <a:cs typeface="Roboto"/>
              <a:sym typeface="Roboto"/>
            </a:endParaRPr>
          </a:p>
          <a:p>
            <a:pPr indent="0" lvl="0" marL="0" rtl="0" algn="l">
              <a:lnSpc>
                <a:spcPct val="115000"/>
              </a:lnSpc>
              <a:spcBef>
                <a:spcPts val="1600"/>
              </a:spcBef>
              <a:spcAft>
                <a:spcPts val="0"/>
              </a:spcAft>
              <a:buNone/>
            </a:pPr>
            <a:r>
              <a:t/>
            </a:r>
            <a:endParaRPr>
              <a:latin typeface="Roboto"/>
              <a:ea typeface="Roboto"/>
              <a:cs typeface="Roboto"/>
              <a:sym typeface="Roboto"/>
            </a:endParaRPr>
          </a:p>
          <a:p>
            <a:pPr indent="0" lvl="0" marL="0" rtl="0" algn="l">
              <a:lnSpc>
                <a:spcPct val="115000"/>
              </a:lnSpc>
              <a:spcBef>
                <a:spcPts val="1600"/>
              </a:spcBef>
              <a:spcAft>
                <a:spcPts val="1600"/>
              </a:spcAft>
              <a:buNone/>
            </a:pPr>
            <a:r>
              <a:t/>
            </a:r>
            <a:endParaRPr>
              <a:latin typeface="Roboto"/>
              <a:ea typeface="Roboto"/>
              <a:cs typeface="Roboto"/>
              <a:sym typeface="Roboto"/>
            </a:endParaRPr>
          </a:p>
        </p:txBody>
      </p:sp>
      <p:sp>
        <p:nvSpPr>
          <p:cNvPr id="535" name="Google Shape;535;p47"/>
          <p:cNvSpPr txBox="1"/>
          <p:nvPr/>
        </p:nvSpPr>
        <p:spPr>
          <a:xfrm>
            <a:off x="748000" y="1281675"/>
            <a:ext cx="6183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Linear regression is used to model and predict a relationship.</a:t>
            </a:r>
            <a:endParaRPr>
              <a:latin typeface="Roboto"/>
              <a:ea typeface="Roboto"/>
              <a:cs typeface="Roboto"/>
              <a:sym typeface="Roboto"/>
            </a:endParaRPr>
          </a:p>
        </p:txBody>
      </p:sp>
      <p:sp>
        <p:nvSpPr>
          <p:cNvPr id="536" name="Google Shape;536;p47"/>
          <p:cNvSpPr txBox="1"/>
          <p:nvPr/>
        </p:nvSpPr>
        <p:spPr>
          <a:xfrm>
            <a:off x="745125" y="1814725"/>
            <a:ext cx="3235200" cy="25347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180340" lvl="0" marL="32004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Predicts a dependent variable, given values from an independent variable. </a:t>
            </a:r>
            <a:endParaRPr>
              <a:solidFill>
                <a:schemeClr val="dk1"/>
              </a:solidFill>
              <a:latin typeface="Roboto"/>
              <a:ea typeface="Roboto"/>
              <a:cs typeface="Roboto"/>
              <a:sym typeface="Roboto"/>
            </a:endParaRPr>
          </a:p>
          <a:p>
            <a:pPr indent="-180340" lvl="0" marL="320040" rtl="0" algn="l">
              <a:spcBef>
                <a:spcPts val="800"/>
              </a:spcBef>
              <a:spcAft>
                <a:spcPts val="0"/>
              </a:spcAft>
              <a:buClr>
                <a:schemeClr val="dk1"/>
              </a:buClr>
              <a:buSzPts val="1400"/>
              <a:buFont typeface="Roboto"/>
              <a:buChar char="●"/>
            </a:pPr>
            <a:r>
              <a:rPr lang="en">
                <a:solidFill>
                  <a:schemeClr val="dk1"/>
                </a:solidFill>
                <a:latin typeface="Roboto"/>
                <a:ea typeface="Roboto"/>
                <a:cs typeface="Roboto"/>
                <a:sym typeface="Roboto"/>
              </a:rPr>
              <a:t>There are two basic types. </a:t>
            </a:r>
            <a:endParaRPr>
              <a:solidFill>
                <a:schemeClr val="dk1"/>
              </a:solidFill>
              <a:latin typeface="Roboto"/>
              <a:ea typeface="Roboto"/>
              <a:cs typeface="Roboto"/>
              <a:sym typeface="Roboto"/>
            </a:endParaRPr>
          </a:p>
          <a:p>
            <a:pPr indent="-317500" lvl="1" marL="914400" rtl="0" algn="l">
              <a:spcBef>
                <a:spcPts val="800"/>
              </a:spcBef>
              <a:spcAft>
                <a:spcPts val="0"/>
              </a:spcAft>
              <a:buClr>
                <a:schemeClr val="dk1"/>
              </a:buClr>
              <a:buSzPts val="1400"/>
              <a:buFont typeface="Roboto"/>
              <a:buChar char="○"/>
            </a:pPr>
            <a:r>
              <a:rPr lang="en">
                <a:solidFill>
                  <a:schemeClr val="dk1"/>
                </a:solidFill>
                <a:latin typeface="Roboto"/>
                <a:ea typeface="Roboto"/>
                <a:cs typeface="Roboto"/>
                <a:sym typeface="Roboto"/>
              </a:rPr>
              <a:t>Simple linear regression.</a:t>
            </a:r>
            <a:endParaRPr>
              <a:solidFill>
                <a:schemeClr val="dk1"/>
              </a:solidFill>
              <a:latin typeface="Roboto"/>
              <a:ea typeface="Roboto"/>
              <a:cs typeface="Roboto"/>
              <a:sym typeface="Roboto"/>
            </a:endParaRPr>
          </a:p>
          <a:p>
            <a:pPr indent="-317500" lvl="1" marL="914400" rtl="0" algn="l">
              <a:spcBef>
                <a:spcPts val="800"/>
              </a:spcBef>
              <a:spcAft>
                <a:spcPts val="0"/>
              </a:spcAft>
              <a:buClr>
                <a:schemeClr val="dk1"/>
              </a:buClr>
              <a:buSzPts val="1400"/>
              <a:buFont typeface="Roboto"/>
              <a:buChar char="○"/>
            </a:pPr>
            <a:r>
              <a:rPr lang="en">
                <a:solidFill>
                  <a:schemeClr val="dk1"/>
                </a:solidFill>
                <a:latin typeface="Roboto"/>
                <a:ea typeface="Roboto"/>
                <a:cs typeface="Roboto"/>
                <a:sym typeface="Roboto"/>
              </a:rPr>
              <a:t>Multiple linear regression.</a:t>
            </a:r>
            <a:endParaRPr>
              <a:solidFill>
                <a:schemeClr val="dk1"/>
              </a:solidFill>
              <a:latin typeface="Roboto"/>
              <a:ea typeface="Roboto"/>
              <a:cs typeface="Roboto"/>
              <a:sym typeface="Roboto"/>
            </a:endParaRPr>
          </a:p>
          <a:p>
            <a:pPr indent="-317500" lvl="0" marL="457200" rtl="0" algn="l">
              <a:spcBef>
                <a:spcPts val="800"/>
              </a:spcBef>
              <a:spcAft>
                <a:spcPts val="800"/>
              </a:spcAft>
              <a:buClr>
                <a:schemeClr val="dk1"/>
              </a:buClr>
              <a:buSzPts val="1400"/>
              <a:buFont typeface="Roboto"/>
              <a:buChar char="●"/>
            </a:pPr>
            <a:r>
              <a:rPr lang="en">
                <a:solidFill>
                  <a:schemeClr val="dk1"/>
                </a:solidFill>
                <a:latin typeface="Roboto"/>
                <a:ea typeface="Roboto"/>
                <a:cs typeface="Roboto"/>
                <a:sym typeface="Roboto"/>
              </a:rPr>
              <a:t>Both types predict an independent variable using the linear equation.</a:t>
            </a:r>
            <a:endParaRPr sz="1000"/>
          </a:p>
        </p:txBody>
      </p:sp>
      <p:pic>
        <p:nvPicPr>
          <p:cNvPr id="537" name="Google Shape;537;p47"/>
          <p:cNvPicPr preferRelativeResize="0"/>
          <p:nvPr/>
        </p:nvPicPr>
        <p:blipFill>
          <a:blip r:embed="rId3">
            <a:alphaModFix/>
          </a:blip>
          <a:stretch>
            <a:fillRect/>
          </a:stretch>
        </p:blipFill>
        <p:spPr>
          <a:xfrm>
            <a:off x="4193775" y="1927751"/>
            <a:ext cx="3954450" cy="2636300"/>
          </a:xfrm>
          <a:prstGeom prst="rect">
            <a:avLst/>
          </a:prstGeom>
          <a:noFill/>
          <a:ln cap="flat" cmpd="sng" w="19050">
            <a:solidFill>
              <a:srgbClr val="595959"/>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Linear Regression</a:t>
            </a:r>
            <a:endParaRPr b="1" sz="2440">
              <a:latin typeface="Roboto"/>
              <a:ea typeface="Roboto"/>
              <a:cs typeface="Roboto"/>
              <a:sym typeface="Roboto"/>
            </a:endParaRPr>
          </a:p>
        </p:txBody>
      </p:sp>
      <p:sp>
        <p:nvSpPr>
          <p:cNvPr id="543" name="Google Shape;543;p4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44" name="Google Shape;544;p48"/>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The equation of a line - Univariate</a:t>
            </a:r>
            <a:endParaRPr b="1" sz="1800">
              <a:solidFill>
                <a:srgbClr val="FF0000"/>
              </a:solidFill>
              <a:latin typeface="Roboto"/>
              <a:ea typeface="Roboto"/>
              <a:cs typeface="Roboto"/>
              <a:sym typeface="Roboto"/>
            </a:endParaRPr>
          </a:p>
        </p:txBody>
      </p:sp>
      <p:grpSp>
        <p:nvGrpSpPr>
          <p:cNvPr id="545" name="Google Shape;545;p48"/>
          <p:cNvGrpSpPr/>
          <p:nvPr/>
        </p:nvGrpSpPr>
        <p:grpSpPr>
          <a:xfrm>
            <a:off x="809850" y="2500000"/>
            <a:ext cx="7267638" cy="1656350"/>
            <a:chOff x="477350" y="2652400"/>
            <a:chExt cx="7267638" cy="1656350"/>
          </a:xfrm>
        </p:grpSpPr>
        <p:cxnSp>
          <p:nvCxnSpPr>
            <p:cNvPr id="546" name="Google Shape;546;p48"/>
            <p:cNvCxnSpPr/>
            <p:nvPr/>
          </p:nvCxnSpPr>
          <p:spPr>
            <a:xfrm rot="10800000">
              <a:off x="1511450" y="2850750"/>
              <a:ext cx="0" cy="984900"/>
            </a:xfrm>
            <a:prstGeom prst="straightConnector1">
              <a:avLst/>
            </a:prstGeom>
            <a:noFill/>
            <a:ln cap="flat" cmpd="sng" w="38100">
              <a:solidFill>
                <a:srgbClr val="FF0000"/>
              </a:solidFill>
              <a:prstDash val="solid"/>
              <a:round/>
              <a:headEnd len="med" w="med" type="none"/>
              <a:tailEnd len="med" w="med" type="triangle"/>
            </a:ln>
          </p:spPr>
        </p:cxnSp>
        <p:sp>
          <p:nvSpPr>
            <p:cNvPr id="547" name="Google Shape;547;p48"/>
            <p:cNvSpPr txBox="1"/>
            <p:nvPr/>
          </p:nvSpPr>
          <p:spPr>
            <a:xfrm>
              <a:off x="477350" y="391185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Dependent variable</a:t>
              </a:r>
              <a:endParaRPr>
                <a:latin typeface="Roboto"/>
                <a:ea typeface="Roboto"/>
                <a:cs typeface="Roboto"/>
                <a:sym typeface="Roboto"/>
              </a:endParaRPr>
            </a:p>
          </p:txBody>
        </p:sp>
        <p:cxnSp>
          <p:nvCxnSpPr>
            <p:cNvPr id="548" name="Google Shape;548;p48"/>
            <p:cNvCxnSpPr>
              <a:stCxn id="549" idx="0"/>
            </p:cNvCxnSpPr>
            <p:nvPr/>
          </p:nvCxnSpPr>
          <p:spPr>
            <a:xfrm flipH="1" rot="10800000">
              <a:off x="4013237" y="2705575"/>
              <a:ext cx="6600" cy="682200"/>
            </a:xfrm>
            <a:prstGeom prst="straightConnector1">
              <a:avLst/>
            </a:prstGeom>
            <a:noFill/>
            <a:ln cap="flat" cmpd="sng" w="38100">
              <a:solidFill>
                <a:srgbClr val="FF0000"/>
              </a:solidFill>
              <a:prstDash val="solid"/>
              <a:round/>
              <a:headEnd len="med" w="med" type="none"/>
              <a:tailEnd len="med" w="med" type="triangle"/>
            </a:ln>
          </p:spPr>
        </p:cxnSp>
        <p:sp>
          <p:nvSpPr>
            <p:cNvPr id="549" name="Google Shape;549;p48"/>
            <p:cNvSpPr txBox="1"/>
            <p:nvPr/>
          </p:nvSpPr>
          <p:spPr>
            <a:xfrm>
              <a:off x="3686387" y="3387775"/>
              <a:ext cx="6537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Slope</a:t>
              </a:r>
              <a:endParaRPr>
                <a:latin typeface="Roboto"/>
                <a:ea typeface="Roboto"/>
                <a:cs typeface="Roboto"/>
                <a:sym typeface="Roboto"/>
              </a:endParaRPr>
            </a:p>
          </p:txBody>
        </p:sp>
        <p:cxnSp>
          <p:nvCxnSpPr>
            <p:cNvPr id="550" name="Google Shape;550;p48"/>
            <p:cNvCxnSpPr>
              <a:stCxn id="551" idx="0"/>
            </p:cNvCxnSpPr>
            <p:nvPr/>
          </p:nvCxnSpPr>
          <p:spPr>
            <a:xfrm rot="10800000">
              <a:off x="4795187" y="2652425"/>
              <a:ext cx="0" cy="1259400"/>
            </a:xfrm>
            <a:prstGeom prst="straightConnector1">
              <a:avLst/>
            </a:prstGeom>
            <a:noFill/>
            <a:ln cap="flat" cmpd="sng" w="38100">
              <a:solidFill>
                <a:srgbClr val="FF0000"/>
              </a:solidFill>
              <a:prstDash val="solid"/>
              <a:round/>
              <a:headEnd len="med" w="med" type="none"/>
              <a:tailEnd len="med" w="med" type="triangle"/>
            </a:ln>
          </p:spPr>
        </p:cxnSp>
        <p:sp>
          <p:nvSpPr>
            <p:cNvPr id="551" name="Google Shape;551;p48"/>
            <p:cNvSpPr txBox="1"/>
            <p:nvPr/>
          </p:nvSpPr>
          <p:spPr>
            <a:xfrm>
              <a:off x="3761087" y="3911825"/>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Independent variable</a:t>
              </a:r>
              <a:endParaRPr>
                <a:latin typeface="Roboto"/>
                <a:ea typeface="Roboto"/>
                <a:cs typeface="Roboto"/>
                <a:sym typeface="Roboto"/>
              </a:endParaRPr>
            </a:p>
          </p:txBody>
        </p:sp>
        <p:cxnSp>
          <p:nvCxnSpPr>
            <p:cNvPr id="552" name="Google Shape;552;p48"/>
            <p:cNvCxnSpPr>
              <a:stCxn id="553" idx="0"/>
            </p:cNvCxnSpPr>
            <p:nvPr/>
          </p:nvCxnSpPr>
          <p:spPr>
            <a:xfrm rot="10800000">
              <a:off x="6706988" y="2652400"/>
              <a:ext cx="3900" cy="885300"/>
            </a:xfrm>
            <a:prstGeom prst="straightConnector1">
              <a:avLst/>
            </a:prstGeom>
            <a:noFill/>
            <a:ln cap="flat" cmpd="sng" w="38100">
              <a:solidFill>
                <a:srgbClr val="FF0000"/>
              </a:solidFill>
              <a:prstDash val="solid"/>
              <a:round/>
              <a:headEnd len="med" w="med" type="none"/>
              <a:tailEnd len="med" w="med" type="triangle"/>
            </a:ln>
          </p:spPr>
        </p:cxnSp>
        <p:sp>
          <p:nvSpPr>
            <p:cNvPr id="553" name="Google Shape;553;p48"/>
            <p:cNvSpPr txBox="1"/>
            <p:nvPr/>
          </p:nvSpPr>
          <p:spPr>
            <a:xfrm>
              <a:off x="5676788" y="353770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y-intercept</a:t>
              </a:r>
              <a:endParaRPr>
                <a:latin typeface="Roboto"/>
                <a:ea typeface="Roboto"/>
                <a:cs typeface="Roboto"/>
                <a:sym typeface="Roboto"/>
              </a:endParaRPr>
            </a:p>
          </p:txBody>
        </p:sp>
      </p:grpSp>
      <p:pic>
        <p:nvPicPr>
          <p:cNvPr id="554" name="Google Shape;554;p48"/>
          <p:cNvPicPr preferRelativeResize="0"/>
          <p:nvPr/>
        </p:nvPicPr>
        <p:blipFill>
          <a:blip r:embed="rId3">
            <a:alphaModFix/>
          </a:blip>
          <a:stretch>
            <a:fillRect/>
          </a:stretch>
        </p:blipFill>
        <p:spPr>
          <a:xfrm>
            <a:off x="1639174" y="1485675"/>
            <a:ext cx="5473539" cy="1036750"/>
          </a:xfrm>
          <a:prstGeom prst="rect">
            <a:avLst/>
          </a:prstGeom>
          <a:noFill/>
          <a:ln>
            <a:noFill/>
          </a:ln>
        </p:spPr>
      </p:pic>
      <p:sp>
        <p:nvSpPr>
          <p:cNvPr id="555" name="Google Shape;555;p48"/>
          <p:cNvSpPr/>
          <p:nvPr/>
        </p:nvSpPr>
        <p:spPr>
          <a:xfrm>
            <a:off x="960150" y="1291975"/>
            <a:ext cx="7223700" cy="33966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4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Linear Regression</a:t>
            </a:r>
            <a:endParaRPr b="1" sz="2440">
              <a:latin typeface="Roboto"/>
              <a:ea typeface="Roboto"/>
              <a:cs typeface="Roboto"/>
              <a:sym typeface="Roboto"/>
            </a:endParaRPr>
          </a:p>
        </p:txBody>
      </p:sp>
      <p:sp>
        <p:nvSpPr>
          <p:cNvPr id="561" name="Google Shape;561;p4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62" name="Google Shape;562;p49"/>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The equation of a line - Univariate</a:t>
            </a:r>
            <a:r>
              <a:rPr i="1" lang="en" sz="1800">
                <a:solidFill>
                  <a:srgbClr val="595959"/>
                </a:solidFill>
                <a:latin typeface="Roboto Medium"/>
                <a:ea typeface="Roboto Medium"/>
                <a:cs typeface="Roboto Medium"/>
                <a:sym typeface="Roboto Medium"/>
              </a:rPr>
              <a:t> in Greek</a:t>
            </a:r>
            <a:r>
              <a:rPr lang="en" sz="1800">
                <a:solidFill>
                  <a:srgbClr val="595959"/>
                </a:solidFill>
                <a:latin typeface="Roboto Medium"/>
                <a:ea typeface="Roboto Medium"/>
                <a:cs typeface="Roboto Medium"/>
                <a:sym typeface="Roboto Medium"/>
              </a:rPr>
              <a:t>! </a:t>
            </a:r>
            <a:endParaRPr b="1" sz="1800">
              <a:solidFill>
                <a:srgbClr val="FF0000"/>
              </a:solidFill>
              <a:latin typeface="Roboto"/>
              <a:ea typeface="Roboto"/>
              <a:cs typeface="Roboto"/>
              <a:sym typeface="Roboto"/>
            </a:endParaRPr>
          </a:p>
        </p:txBody>
      </p:sp>
      <p:grpSp>
        <p:nvGrpSpPr>
          <p:cNvPr id="563" name="Google Shape;563;p49"/>
          <p:cNvGrpSpPr/>
          <p:nvPr/>
        </p:nvGrpSpPr>
        <p:grpSpPr>
          <a:xfrm>
            <a:off x="780478" y="2576200"/>
            <a:ext cx="7430644" cy="1656350"/>
            <a:chOff x="477350" y="2652400"/>
            <a:chExt cx="7430644" cy="1656350"/>
          </a:xfrm>
        </p:grpSpPr>
        <p:cxnSp>
          <p:nvCxnSpPr>
            <p:cNvPr id="564" name="Google Shape;564;p49"/>
            <p:cNvCxnSpPr/>
            <p:nvPr/>
          </p:nvCxnSpPr>
          <p:spPr>
            <a:xfrm rot="10800000">
              <a:off x="1418999" y="2878196"/>
              <a:ext cx="0" cy="984900"/>
            </a:xfrm>
            <a:prstGeom prst="straightConnector1">
              <a:avLst/>
            </a:prstGeom>
            <a:noFill/>
            <a:ln cap="flat" cmpd="sng" w="38100">
              <a:solidFill>
                <a:srgbClr val="FF0000"/>
              </a:solidFill>
              <a:prstDash val="solid"/>
              <a:round/>
              <a:headEnd len="med" w="med" type="none"/>
              <a:tailEnd len="med" w="med" type="triangle"/>
            </a:ln>
          </p:spPr>
        </p:cxnSp>
        <p:sp>
          <p:nvSpPr>
            <p:cNvPr id="565" name="Google Shape;565;p49"/>
            <p:cNvSpPr txBox="1"/>
            <p:nvPr/>
          </p:nvSpPr>
          <p:spPr>
            <a:xfrm>
              <a:off x="477350" y="391185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Dependent variable</a:t>
              </a:r>
              <a:endParaRPr>
                <a:latin typeface="Roboto"/>
                <a:ea typeface="Roboto"/>
                <a:cs typeface="Roboto"/>
                <a:sym typeface="Roboto"/>
              </a:endParaRPr>
            </a:p>
          </p:txBody>
        </p:sp>
        <p:cxnSp>
          <p:nvCxnSpPr>
            <p:cNvPr id="566" name="Google Shape;566;p49"/>
            <p:cNvCxnSpPr/>
            <p:nvPr/>
          </p:nvCxnSpPr>
          <p:spPr>
            <a:xfrm flipH="1" rot="10800000">
              <a:off x="6091944" y="2705575"/>
              <a:ext cx="6600" cy="682200"/>
            </a:xfrm>
            <a:prstGeom prst="straightConnector1">
              <a:avLst/>
            </a:prstGeom>
            <a:noFill/>
            <a:ln cap="flat" cmpd="sng" w="38100">
              <a:solidFill>
                <a:srgbClr val="FF0000"/>
              </a:solidFill>
              <a:prstDash val="solid"/>
              <a:round/>
              <a:headEnd len="med" w="med" type="none"/>
              <a:tailEnd len="med" w="med" type="triangle"/>
            </a:ln>
          </p:spPr>
        </p:cxnSp>
        <p:sp>
          <p:nvSpPr>
            <p:cNvPr id="567" name="Google Shape;567;p49"/>
            <p:cNvSpPr txBox="1"/>
            <p:nvPr/>
          </p:nvSpPr>
          <p:spPr>
            <a:xfrm>
              <a:off x="5792541" y="3387775"/>
              <a:ext cx="6537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Slope</a:t>
              </a:r>
              <a:endParaRPr>
                <a:latin typeface="Roboto"/>
                <a:ea typeface="Roboto"/>
                <a:cs typeface="Roboto"/>
                <a:sym typeface="Roboto"/>
              </a:endParaRPr>
            </a:p>
          </p:txBody>
        </p:sp>
        <p:cxnSp>
          <p:nvCxnSpPr>
            <p:cNvPr id="568" name="Google Shape;568;p49"/>
            <p:cNvCxnSpPr/>
            <p:nvPr/>
          </p:nvCxnSpPr>
          <p:spPr>
            <a:xfrm rot="10800000">
              <a:off x="6966345" y="2652425"/>
              <a:ext cx="0" cy="1259400"/>
            </a:xfrm>
            <a:prstGeom prst="straightConnector1">
              <a:avLst/>
            </a:prstGeom>
            <a:noFill/>
            <a:ln cap="flat" cmpd="sng" w="38100">
              <a:solidFill>
                <a:srgbClr val="FF0000"/>
              </a:solidFill>
              <a:prstDash val="solid"/>
              <a:round/>
              <a:headEnd len="med" w="med" type="none"/>
              <a:tailEnd len="med" w="med" type="triangle"/>
            </a:ln>
          </p:spPr>
        </p:cxnSp>
        <p:sp>
          <p:nvSpPr>
            <p:cNvPr id="569" name="Google Shape;569;p49"/>
            <p:cNvSpPr txBox="1"/>
            <p:nvPr/>
          </p:nvSpPr>
          <p:spPr>
            <a:xfrm>
              <a:off x="5839794" y="3911825"/>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Independent variable</a:t>
              </a:r>
              <a:endParaRPr>
                <a:latin typeface="Roboto"/>
                <a:ea typeface="Roboto"/>
                <a:cs typeface="Roboto"/>
                <a:sym typeface="Roboto"/>
              </a:endParaRPr>
            </a:p>
          </p:txBody>
        </p:sp>
        <p:cxnSp>
          <p:nvCxnSpPr>
            <p:cNvPr id="570" name="Google Shape;570;p49"/>
            <p:cNvCxnSpPr/>
            <p:nvPr/>
          </p:nvCxnSpPr>
          <p:spPr>
            <a:xfrm rot="10800000">
              <a:off x="3735188" y="2652400"/>
              <a:ext cx="3900" cy="885300"/>
            </a:xfrm>
            <a:prstGeom prst="straightConnector1">
              <a:avLst/>
            </a:prstGeom>
            <a:noFill/>
            <a:ln cap="flat" cmpd="sng" w="38100">
              <a:solidFill>
                <a:srgbClr val="FF0000"/>
              </a:solidFill>
              <a:prstDash val="solid"/>
              <a:round/>
              <a:headEnd len="med" w="med" type="none"/>
              <a:tailEnd len="med" w="med" type="triangle"/>
            </a:ln>
          </p:spPr>
        </p:cxnSp>
        <p:sp>
          <p:nvSpPr>
            <p:cNvPr id="571" name="Google Shape;571;p49"/>
            <p:cNvSpPr txBox="1"/>
            <p:nvPr/>
          </p:nvSpPr>
          <p:spPr>
            <a:xfrm>
              <a:off x="2704988" y="353770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y-intercept</a:t>
              </a:r>
              <a:endParaRPr>
                <a:latin typeface="Roboto"/>
                <a:ea typeface="Roboto"/>
                <a:cs typeface="Roboto"/>
                <a:sym typeface="Roboto"/>
              </a:endParaRPr>
            </a:p>
          </p:txBody>
        </p:sp>
      </p:grpSp>
      <p:sp>
        <p:nvSpPr>
          <p:cNvPr id="572" name="Google Shape;572;p49"/>
          <p:cNvSpPr/>
          <p:nvPr/>
        </p:nvSpPr>
        <p:spPr>
          <a:xfrm>
            <a:off x="1006978" y="1215775"/>
            <a:ext cx="7223700" cy="33966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3" name="Google Shape;573;p49"/>
          <p:cNvPicPr preferRelativeResize="0"/>
          <p:nvPr/>
        </p:nvPicPr>
        <p:blipFill>
          <a:blip r:embed="rId3">
            <a:alphaModFix/>
          </a:blip>
          <a:stretch>
            <a:fillRect/>
          </a:stretch>
        </p:blipFill>
        <p:spPr>
          <a:xfrm>
            <a:off x="1495450" y="1627275"/>
            <a:ext cx="6110275" cy="10367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Linear Regression</a:t>
            </a:r>
            <a:endParaRPr b="1" sz="2440">
              <a:latin typeface="Roboto"/>
              <a:ea typeface="Roboto"/>
              <a:cs typeface="Roboto"/>
              <a:sym typeface="Roboto"/>
            </a:endParaRPr>
          </a:p>
        </p:txBody>
      </p:sp>
      <p:sp>
        <p:nvSpPr>
          <p:cNvPr id="579" name="Google Shape;579;p5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580" name="Google Shape;580;p50"/>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The equation of a line - Multivariate</a:t>
            </a:r>
            <a:endParaRPr b="1" sz="1800">
              <a:solidFill>
                <a:srgbClr val="FF0000"/>
              </a:solidFill>
              <a:latin typeface="Roboto"/>
              <a:ea typeface="Roboto"/>
              <a:cs typeface="Roboto"/>
              <a:sym typeface="Roboto"/>
            </a:endParaRPr>
          </a:p>
        </p:txBody>
      </p:sp>
      <p:sp>
        <p:nvSpPr>
          <p:cNvPr id="581" name="Google Shape;581;p50"/>
          <p:cNvSpPr/>
          <p:nvPr/>
        </p:nvSpPr>
        <p:spPr>
          <a:xfrm>
            <a:off x="744900" y="1235100"/>
            <a:ext cx="7654200" cy="32745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2" name="Google Shape;582;p50"/>
          <p:cNvPicPr preferRelativeResize="0"/>
          <p:nvPr/>
        </p:nvPicPr>
        <p:blipFill>
          <a:blip r:embed="rId3">
            <a:alphaModFix/>
          </a:blip>
          <a:stretch>
            <a:fillRect/>
          </a:stretch>
        </p:blipFill>
        <p:spPr>
          <a:xfrm>
            <a:off x="1571565" y="2561872"/>
            <a:ext cx="6713185" cy="387439"/>
          </a:xfrm>
          <a:prstGeom prst="rect">
            <a:avLst/>
          </a:prstGeom>
          <a:noFill/>
          <a:ln>
            <a:noFill/>
          </a:ln>
        </p:spPr>
      </p:pic>
      <p:grpSp>
        <p:nvGrpSpPr>
          <p:cNvPr id="583" name="Google Shape;583;p50"/>
          <p:cNvGrpSpPr/>
          <p:nvPr/>
        </p:nvGrpSpPr>
        <p:grpSpPr>
          <a:xfrm>
            <a:off x="778205" y="1539724"/>
            <a:ext cx="6298167" cy="2614015"/>
            <a:chOff x="-120375" y="1183050"/>
            <a:chExt cx="7165150" cy="3244000"/>
          </a:xfrm>
        </p:grpSpPr>
        <p:cxnSp>
          <p:nvCxnSpPr>
            <p:cNvPr id="584" name="Google Shape;584;p50"/>
            <p:cNvCxnSpPr>
              <a:stCxn id="585" idx="0"/>
            </p:cNvCxnSpPr>
            <p:nvPr/>
          </p:nvCxnSpPr>
          <p:spPr>
            <a:xfrm rot="10800000">
              <a:off x="913725" y="3045250"/>
              <a:ext cx="0" cy="984900"/>
            </a:xfrm>
            <a:prstGeom prst="straightConnector1">
              <a:avLst/>
            </a:prstGeom>
            <a:noFill/>
            <a:ln cap="flat" cmpd="sng" w="38100">
              <a:solidFill>
                <a:srgbClr val="FF0000"/>
              </a:solidFill>
              <a:prstDash val="solid"/>
              <a:round/>
              <a:headEnd len="med" w="med" type="none"/>
              <a:tailEnd len="med" w="med" type="triangle"/>
            </a:ln>
          </p:spPr>
        </p:cxnSp>
        <p:sp>
          <p:nvSpPr>
            <p:cNvPr id="585" name="Google Shape;585;p50"/>
            <p:cNvSpPr txBox="1"/>
            <p:nvPr/>
          </p:nvSpPr>
          <p:spPr>
            <a:xfrm>
              <a:off x="-120375" y="403015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Dependent variable</a:t>
              </a:r>
              <a:endParaRPr>
                <a:latin typeface="Roboto"/>
                <a:ea typeface="Roboto"/>
                <a:cs typeface="Roboto"/>
                <a:sym typeface="Roboto"/>
              </a:endParaRPr>
            </a:p>
          </p:txBody>
        </p:sp>
        <p:cxnSp>
          <p:nvCxnSpPr>
            <p:cNvPr id="586" name="Google Shape;586;p50"/>
            <p:cNvCxnSpPr>
              <a:stCxn id="587" idx="2"/>
            </p:cNvCxnSpPr>
            <p:nvPr/>
          </p:nvCxnSpPr>
          <p:spPr>
            <a:xfrm flipH="1">
              <a:off x="3224575" y="1691100"/>
              <a:ext cx="2900100" cy="657300"/>
            </a:xfrm>
            <a:prstGeom prst="straightConnector1">
              <a:avLst/>
            </a:prstGeom>
            <a:noFill/>
            <a:ln cap="flat" cmpd="sng" w="38100">
              <a:solidFill>
                <a:srgbClr val="FF0000"/>
              </a:solidFill>
              <a:prstDash val="solid"/>
              <a:round/>
              <a:headEnd len="med" w="med" type="none"/>
              <a:tailEnd len="med" w="med" type="triangle"/>
            </a:ln>
          </p:spPr>
        </p:cxnSp>
        <p:sp>
          <p:nvSpPr>
            <p:cNvPr id="587" name="Google Shape;587;p50"/>
            <p:cNvSpPr txBox="1"/>
            <p:nvPr/>
          </p:nvSpPr>
          <p:spPr>
            <a:xfrm>
              <a:off x="5204575" y="1294200"/>
              <a:ext cx="18402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Slopes (Coefficients)</a:t>
              </a:r>
              <a:endParaRPr sz="1200">
                <a:latin typeface="Roboto"/>
                <a:ea typeface="Roboto"/>
                <a:cs typeface="Roboto"/>
                <a:sym typeface="Roboto"/>
              </a:endParaRPr>
            </a:p>
          </p:txBody>
        </p:sp>
        <p:cxnSp>
          <p:nvCxnSpPr>
            <p:cNvPr id="588" name="Google Shape;588;p50"/>
            <p:cNvCxnSpPr>
              <a:stCxn id="589" idx="2"/>
            </p:cNvCxnSpPr>
            <p:nvPr/>
          </p:nvCxnSpPr>
          <p:spPr>
            <a:xfrm>
              <a:off x="1947813" y="1579950"/>
              <a:ext cx="0" cy="810900"/>
            </a:xfrm>
            <a:prstGeom prst="straightConnector1">
              <a:avLst/>
            </a:prstGeom>
            <a:noFill/>
            <a:ln cap="flat" cmpd="sng" w="38100">
              <a:solidFill>
                <a:srgbClr val="FF0000"/>
              </a:solidFill>
              <a:prstDash val="solid"/>
              <a:round/>
              <a:headEnd len="med" w="med" type="none"/>
              <a:tailEnd len="med" w="med" type="triangle"/>
            </a:ln>
          </p:spPr>
        </p:cxnSp>
        <p:sp>
          <p:nvSpPr>
            <p:cNvPr id="589" name="Google Shape;589;p50"/>
            <p:cNvSpPr txBox="1"/>
            <p:nvPr/>
          </p:nvSpPr>
          <p:spPr>
            <a:xfrm>
              <a:off x="913713" y="118305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y-intercept</a:t>
              </a:r>
              <a:endParaRPr>
                <a:latin typeface="Roboto"/>
                <a:ea typeface="Roboto"/>
                <a:cs typeface="Roboto"/>
                <a:sym typeface="Roboto"/>
              </a:endParaRPr>
            </a:p>
          </p:txBody>
        </p:sp>
      </p:grpSp>
      <p:grpSp>
        <p:nvGrpSpPr>
          <p:cNvPr id="590" name="Google Shape;590;p50"/>
          <p:cNvGrpSpPr/>
          <p:nvPr/>
        </p:nvGrpSpPr>
        <p:grpSpPr>
          <a:xfrm>
            <a:off x="4249682" y="3015359"/>
            <a:ext cx="2686839" cy="1268652"/>
            <a:chOff x="5143412" y="2734350"/>
            <a:chExt cx="3056700" cy="1574400"/>
          </a:xfrm>
        </p:grpSpPr>
        <p:cxnSp>
          <p:nvCxnSpPr>
            <p:cNvPr id="591" name="Google Shape;591;p50"/>
            <p:cNvCxnSpPr>
              <a:stCxn id="592" idx="0"/>
            </p:cNvCxnSpPr>
            <p:nvPr/>
          </p:nvCxnSpPr>
          <p:spPr>
            <a:xfrm rot="10800000">
              <a:off x="5143412" y="2734350"/>
              <a:ext cx="2022600" cy="1177500"/>
            </a:xfrm>
            <a:prstGeom prst="straightConnector1">
              <a:avLst/>
            </a:prstGeom>
            <a:noFill/>
            <a:ln cap="flat" cmpd="sng" w="38100">
              <a:solidFill>
                <a:srgbClr val="FF0000"/>
              </a:solidFill>
              <a:prstDash val="solid"/>
              <a:round/>
              <a:headEnd len="med" w="med" type="none"/>
              <a:tailEnd len="med" w="med" type="triangle"/>
            </a:ln>
          </p:spPr>
        </p:cxnSp>
        <p:sp>
          <p:nvSpPr>
            <p:cNvPr id="592" name="Google Shape;592;p50"/>
            <p:cNvSpPr txBox="1"/>
            <p:nvPr/>
          </p:nvSpPr>
          <p:spPr>
            <a:xfrm>
              <a:off x="6131912" y="3911850"/>
              <a:ext cx="2068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 Independent variables</a:t>
              </a:r>
              <a:endParaRPr>
                <a:latin typeface="Roboto"/>
                <a:ea typeface="Roboto"/>
                <a:cs typeface="Roboto"/>
                <a:sym typeface="Roboto"/>
              </a:endParaRPr>
            </a:p>
          </p:txBody>
        </p:sp>
      </p:grpSp>
      <p:cxnSp>
        <p:nvCxnSpPr>
          <p:cNvPr id="593" name="Google Shape;593;p50"/>
          <p:cNvCxnSpPr>
            <a:stCxn id="587" idx="2"/>
          </p:cNvCxnSpPr>
          <p:nvPr/>
        </p:nvCxnSpPr>
        <p:spPr>
          <a:xfrm flipH="1">
            <a:off x="5151004" y="1949110"/>
            <a:ext cx="1116600" cy="558000"/>
          </a:xfrm>
          <a:prstGeom prst="straightConnector1">
            <a:avLst/>
          </a:prstGeom>
          <a:noFill/>
          <a:ln cap="flat" cmpd="sng" w="38100">
            <a:solidFill>
              <a:srgbClr val="FF0000"/>
            </a:solidFill>
            <a:prstDash val="solid"/>
            <a:round/>
            <a:headEnd len="med" w="med" type="none"/>
            <a:tailEnd len="med" w="med" type="triangle"/>
          </a:ln>
        </p:spPr>
      </p:cxnSp>
      <p:cxnSp>
        <p:nvCxnSpPr>
          <p:cNvPr id="594" name="Google Shape;594;p50"/>
          <p:cNvCxnSpPr>
            <a:stCxn id="587" idx="2"/>
          </p:cNvCxnSpPr>
          <p:nvPr/>
        </p:nvCxnSpPr>
        <p:spPr>
          <a:xfrm>
            <a:off x="6267604" y="1949110"/>
            <a:ext cx="1132500" cy="550800"/>
          </a:xfrm>
          <a:prstGeom prst="straightConnector1">
            <a:avLst/>
          </a:prstGeom>
          <a:noFill/>
          <a:ln cap="flat" cmpd="sng" w="38100">
            <a:solidFill>
              <a:srgbClr val="FF0000"/>
            </a:solidFill>
            <a:prstDash val="solid"/>
            <a:round/>
            <a:headEnd len="med" w="med" type="none"/>
            <a:tailEnd len="med" w="med" type="triangle"/>
          </a:ln>
        </p:spPr>
      </p:cxnSp>
      <p:cxnSp>
        <p:nvCxnSpPr>
          <p:cNvPr id="595" name="Google Shape;595;p50"/>
          <p:cNvCxnSpPr>
            <a:stCxn id="592" idx="0"/>
          </p:cNvCxnSpPr>
          <p:nvPr/>
        </p:nvCxnSpPr>
        <p:spPr>
          <a:xfrm rot="10800000">
            <a:off x="5535847" y="3071689"/>
            <a:ext cx="491700" cy="892500"/>
          </a:xfrm>
          <a:prstGeom prst="straightConnector1">
            <a:avLst/>
          </a:prstGeom>
          <a:noFill/>
          <a:ln cap="flat" cmpd="sng" w="38100">
            <a:solidFill>
              <a:srgbClr val="FF0000"/>
            </a:solidFill>
            <a:prstDash val="solid"/>
            <a:round/>
            <a:headEnd len="med" w="med" type="none"/>
            <a:tailEnd len="med" w="med" type="triangle"/>
          </a:ln>
        </p:spPr>
      </p:cxnSp>
      <p:cxnSp>
        <p:nvCxnSpPr>
          <p:cNvPr id="596" name="Google Shape;596;p50"/>
          <p:cNvCxnSpPr>
            <a:stCxn id="592" idx="0"/>
          </p:cNvCxnSpPr>
          <p:nvPr/>
        </p:nvCxnSpPr>
        <p:spPr>
          <a:xfrm flipH="1" rot="10800000">
            <a:off x="6027547" y="3064789"/>
            <a:ext cx="1757700" cy="8994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51"/>
          <p:cNvSpPr txBox="1"/>
          <p:nvPr>
            <p:ph type="title"/>
          </p:nvPr>
        </p:nvSpPr>
        <p:spPr>
          <a:xfrm>
            <a:off x="2544050" y="1850475"/>
            <a:ext cx="5770200" cy="243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Linear regression is </a:t>
            </a:r>
            <a:r>
              <a:rPr i="1" lang="en"/>
              <a:t>FAST</a:t>
            </a:r>
            <a:endParaRPr/>
          </a:p>
        </p:txBody>
      </p:sp>
      <p:sp>
        <p:nvSpPr>
          <p:cNvPr id="602" name="Google Shape;602;p5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03" name="Google Shape;603;p51"/>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2"/>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p>
            <a:pPr indent="0" lvl="0" marL="0" rtl="0" algn="r">
              <a:spcBef>
                <a:spcPts val="0"/>
              </a:spcBef>
              <a:spcAft>
                <a:spcPts val="0"/>
              </a:spcAft>
              <a:buNone/>
            </a:pPr>
            <a:r>
              <a:rPr lang="en"/>
              <a:t>  15 Minutes</a:t>
            </a:r>
            <a:endParaRPr/>
          </a:p>
        </p:txBody>
      </p:sp>
      <p:sp>
        <p:nvSpPr>
          <p:cNvPr id="609" name="Google Shape;609;p5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10" name="Google Shape;610;p52"/>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611" name="Google Shape;611;p52"/>
          <p:cNvSpPr txBox="1"/>
          <p:nvPr>
            <p:ph idx="2" type="title"/>
          </p:nvPr>
        </p:nvSpPr>
        <p:spPr>
          <a:xfrm>
            <a:off x="273900" y="1042875"/>
            <a:ext cx="8764500" cy="2764200"/>
          </a:xfrm>
          <a:prstGeom prst="rect">
            <a:avLst/>
          </a:prstGeom>
        </p:spPr>
        <p:txBody>
          <a:bodyPr anchorCtr="0" anchor="t" bIns="457200" lIns="2560300" spcFirstLastPara="1" rIns="457200" wrap="square" tIns="0">
            <a:normAutofit fontScale="90000"/>
          </a:bodyPr>
          <a:lstStyle/>
          <a:p>
            <a:pPr indent="0" lvl="0" marL="0" rtl="0" algn="l">
              <a:spcBef>
                <a:spcPts val="0"/>
              </a:spcBef>
              <a:spcAft>
                <a:spcPts val="0"/>
              </a:spcAft>
              <a:buClr>
                <a:schemeClr val="dk1"/>
              </a:buClr>
              <a:buSzPct val="47826"/>
              <a:buFont typeface="Arial"/>
              <a:buNone/>
            </a:pPr>
            <a:r>
              <a:rPr b="1" lang="en" sz="2300"/>
              <a:t>Activity: Linear Regression</a:t>
            </a:r>
            <a:endParaRPr b="1" sz="2300"/>
          </a:p>
          <a:p>
            <a:pPr indent="0" lvl="0" marL="0" rtl="0" algn="l">
              <a:spcBef>
                <a:spcPts val="0"/>
              </a:spcBef>
              <a:spcAft>
                <a:spcPts val="0"/>
              </a:spcAft>
              <a:buClr>
                <a:schemeClr val="dk1"/>
              </a:buClr>
              <a:buSzPct val="47826"/>
              <a:buFont typeface="Arial"/>
              <a:buNone/>
            </a:pPr>
            <a:r>
              <a:t/>
            </a:r>
            <a:endParaRPr b="1" sz="2300"/>
          </a:p>
          <a:p>
            <a:pPr indent="0" lvl="0" marL="0" rtl="0" algn="l">
              <a:spcBef>
                <a:spcPts val="0"/>
              </a:spcBef>
              <a:spcAft>
                <a:spcPts val="0"/>
              </a:spcAft>
              <a:buClr>
                <a:schemeClr val="dk1"/>
              </a:buClr>
              <a:buSzPct val="55000"/>
              <a:buFont typeface="Arial"/>
              <a:buNone/>
            </a:pPr>
            <a:r>
              <a:rPr lang="en" sz="2000">
                <a:solidFill>
                  <a:schemeClr val="dk1"/>
                </a:solidFill>
                <a:latin typeface="Roboto Light"/>
                <a:ea typeface="Roboto Light"/>
                <a:cs typeface="Roboto Light"/>
                <a:sym typeface="Roboto Light"/>
              </a:rPr>
              <a:t>In this activity, you will</a:t>
            </a:r>
            <a:r>
              <a:rPr lang="en" sz="2000">
                <a:latin typeface="Roboto Light"/>
                <a:ea typeface="Roboto Light"/>
                <a:cs typeface="Roboto Light"/>
                <a:sym typeface="Roboto Light"/>
              </a:rPr>
              <a:t> </a:t>
            </a:r>
            <a:r>
              <a:rPr lang="en" sz="2000">
                <a:solidFill>
                  <a:srgbClr val="24292E"/>
                </a:solidFill>
                <a:latin typeface="Roboto Light"/>
                <a:ea typeface="Roboto Light"/>
                <a:cs typeface="Roboto Light"/>
                <a:sym typeface="Roboto Light"/>
              </a:rPr>
              <a:t>calculate two regression lines by using a dataset of California house prices. For the first regression line, you'll explore the relationship between median income levels and median home values. For the second regression line, you'll use all the available variables to predict the median home value.</a:t>
            </a:r>
            <a:endParaRPr sz="20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ct val="57894"/>
              <a:buFont typeface="Arial"/>
              <a:buNone/>
            </a:pPr>
            <a:r>
              <a:t/>
            </a:r>
            <a:endParaRPr sz="1900">
              <a:latin typeface="Roboto Light"/>
              <a:ea typeface="Roboto Light"/>
              <a:cs typeface="Roboto Light"/>
              <a:sym typeface="Robot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53"/>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Instructions:</a:t>
            </a:r>
            <a:endParaRPr b="1"/>
          </a:p>
        </p:txBody>
      </p:sp>
      <p:sp>
        <p:nvSpPr>
          <p:cNvPr id="617" name="Google Shape;617;p5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Activity: Linear Regression</a:t>
            </a:r>
            <a:endParaRPr b="1" sz="2440">
              <a:latin typeface="Roboto"/>
              <a:ea typeface="Roboto"/>
              <a:cs typeface="Roboto"/>
              <a:sym typeface="Roboto"/>
            </a:endParaRPr>
          </a:p>
        </p:txBody>
      </p:sp>
      <p:sp>
        <p:nvSpPr>
          <p:cNvPr id="618" name="Google Shape;618;p5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19" name="Google Shape;619;p53"/>
          <p:cNvSpPr txBox="1"/>
          <p:nvPr/>
        </p:nvSpPr>
        <p:spPr>
          <a:xfrm>
            <a:off x="511725" y="3401900"/>
            <a:ext cx="8205600" cy="642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24292E"/>
              </a:buClr>
              <a:buSzPts val="1400"/>
              <a:buFont typeface="Roboto"/>
              <a:buChar char="●"/>
            </a:pPr>
            <a:r>
              <a:rPr b="1" lang="en">
                <a:solidFill>
                  <a:srgbClr val="24292E"/>
                </a:solidFill>
                <a:latin typeface="Roboto"/>
                <a:ea typeface="Roboto"/>
                <a:cs typeface="Roboto"/>
                <a:sym typeface="Roboto"/>
              </a:rPr>
              <a:t>For multivariate regression</a:t>
            </a:r>
            <a:r>
              <a:rPr lang="en">
                <a:solidFill>
                  <a:srgbClr val="24292E"/>
                </a:solidFill>
                <a:latin typeface="Roboto"/>
                <a:ea typeface="Roboto"/>
                <a:cs typeface="Roboto"/>
                <a:sym typeface="Roboto"/>
              </a:rPr>
              <a:t>:</a:t>
            </a:r>
            <a:endParaRPr>
              <a:solidFill>
                <a:srgbClr val="24292E"/>
              </a:solidFill>
              <a:latin typeface="Roboto"/>
              <a:ea typeface="Roboto"/>
              <a:cs typeface="Roboto"/>
              <a:sym typeface="Roboto"/>
            </a:endParaRPr>
          </a:p>
          <a:p>
            <a:pPr indent="-317500" lvl="1" marL="914400" rtl="0" algn="l">
              <a:lnSpc>
                <a:spcPct val="115000"/>
              </a:lnSpc>
              <a:spcBef>
                <a:spcPts val="0"/>
              </a:spcBef>
              <a:spcAft>
                <a:spcPts val="0"/>
              </a:spcAft>
              <a:buClr>
                <a:srgbClr val="24292E"/>
              </a:buClr>
              <a:buSzPts val="1400"/>
              <a:buChar char="○"/>
            </a:pPr>
            <a:r>
              <a:rPr lang="en">
                <a:solidFill>
                  <a:srgbClr val="24292E"/>
                </a:solidFill>
                <a:latin typeface="Roboto"/>
                <a:ea typeface="Roboto"/>
                <a:cs typeface="Roboto"/>
                <a:sym typeface="Roboto"/>
              </a:rPr>
              <a:t>Use the linear regression model of Sklearn to perform multiple linear regression by using all eight features for </a:t>
            </a:r>
            <a:r>
              <a:rPr lang="en" sz="1200">
                <a:solidFill>
                  <a:srgbClr val="24292E"/>
                </a:solidFill>
                <a:highlight>
                  <a:srgbClr val="EFEFEF"/>
                </a:highlight>
                <a:latin typeface="Consolas"/>
                <a:ea typeface="Consolas"/>
                <a:cs typeface="Consolas"/>
                <a:sym typeface="Consolas"/>
              </a:rPr>
              <a:t>X</a:t>
            </a:r>
            <a:r>
              <a:rPr lang="en">
                <a:solidFill>
                  <a:srgbClr val="24292E"/>
                </a:solidFill>
                <a:latin typeface="Roboto"/>
                <a:ea typeface="Roboto"/>
                <a:cs typeface="Roboto"/>
                <a:sym typeface="Roboto"/>
              </a:rPr>
              <a:t> and median home value for </a:t>
            </a:r>
            <a:r>
              <a:rPr lang="en" sz="1200">
                <a:solidFill>
                  <a:srgbClr val="24292E"/>
                </a:solidFill>
                <a:highlight>
                  <a:srgbClr val="EFEFEF"/>
                </a:highlight>
                <a:latin typeface="Consolas"/>
                <a:ea typeface="Consolas"/>
                <a:cs typeface="Consolas"/>
                <a:sym typeface="Consolas"/>
              </a:rPr>
              <a:t>y</a:t>
            </a:r>
            <a:r>
              <a:rPr lang="en">
                <a:solidFill>
                  <a:srgbClr val="24292E"/>
                </a:solidFill>
                <a:latin typeface="Roboto"/>
                <a:ea typeface="Roboto"/>
                <a:cs typeface="Roboto"/>
                <a:sym typeface="Roboto"/>
              </a:rPr>
              <a:t>.</a:t>
            </a:r>
            <a:endParaRPr>
              <a:solidFill>
                <a:srgbClr val="24292E"/>
              </a:solidFill>
              <a:latin typeface="Roboto"/>
              <a:ea typeface="Roboto"/>
              <a:cs typeface="Roboto"/>
              <a:sym typeface="Roboto"/>
            </a:endParaRPr>
          </a:p>
          <a:p>
            <a:pPr indent="-317500" lvl="1" marL="914400" rtl="0" algn="l">
              <a:lnSpc>
                <a:spcPct val="115000"/>
              </a:lnSpc>
              <a:spcBef>
                <a:spcPts val="0"/>
              </a:spcBef>
              <a:spcAft>
                <a:spcPts val="0"/>
              </a:spcAft>
              <a:buClr>
                <a:srgbClr val="24292E"/>
              </a:buClr>
              <a:buSzPts val="1400"/>
              <a:buFont typeface="Roboto"/>
              <a:buChar char="○"/>
            </a:pPr>
            <a:r>
              <a:rPr lang="en">
                <a:solidFill>
                  <a:srgbClr val="24292E"/>
                </a:solidFill>
                <a:latin typeface="Roboto"/>
                <a:ea typeface="Roboto"/>
                <a:cs typeface="Roboto"/>
                <a:sym typeface="Roboto"/>
              </a:rPr>
              <a:t>Compute the R2 score for the training and the testing data separately.</a:t>
            </a:r>
            <a:endParaRPr>
              <a:solidFill>
                <a:srgbClr val="24292E"/>
              </a:solidFill>
              <a:latin typeface="Roboto"/>
              <a:ea typeface="Roboto"/>
              <a:cs typeface="Roboto"/>
              <a:sym typeface="Roboto"/>
            </a:endParaRPr>
          </a:p>
          <a:p>
            <a:pPr indent="-317500" lvl="1" marL="914400" rtl="0" algn="l">
              <a:lnSpc>
                <a:spcPct val="115000"/>
              </a:lnSpc>
              <a:spcBef>
                <a:spcPts val="0"/>
              </a:spcBef>
              <a:spcAft>
                <a:spcPts val="0"/>
              </a:spcAft>
              <a:buClr>
                <a:srgbClr val="24292E"/>
              </a:buClr>
              <a:buSzPts val="1400"/>
              <a:buFont typeface="Roboto"/>
              <a:buChar char="○"/>
            </a:pPr>
            <a:r>
              <a:rPr lang="en">
                <a:solidFill>
                  <a:srgbClr val="24292E"/>
                </a:solidFill>
                <a:latin typeface="Roboto"/>
                <a:ea typeface="Roboto"/>
                <a:cs typeface="Roboto"/>
                <a:sym typeface="Roboto"/>
              </a:rPr>
              <a:t>Plot the residuals for the training and the testing data.</a:t>
            </a:r>
            <a:endParaRPr>
              <a:solidFill>
                <a:srgbClr val="24292E"/>
              </a:solidFill>
              <a:latin typeface="Roboto"/>
              <a:ea typeface="Roboto"/>
              <a:cs typeface="Roboto"/>
              <a:sym typeface="Roboto"/>
            </a:endParaRPr>
          </a:p>
        </p:txBody>
      </p:sp>
      <p:sp>
        <p:nvSpPr>
          <p:cNvPr id="620" name="Google Shape;620;p53"/>
          <p:cNvSpPr txBox="1"/>
          <p:nvPr/>
        </p:nvSpPr>
        <p:spPr>
          <a:xfrm>
            <a:off x="511725" y="960150"/>
            <a:ext cx="8596800" cy="12975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300"/>
              </a:spcBef>
              <a:spcAft>
                <a:spcPts val="0"/>
              </a:spcAft>
              <a:buClr>
                <a:srgbClr val="24292E"/>
              </a:buClr>
              <a:buSzPts val="1400"/>
              <a:buFont typeface="Roboto"/>
              <a:buChar char="●"/>
            </a:pPr>
            <a:r>
              <a:rPr b="1" lang="en">
                <a:solidFill>
                  <a:srgbClr val="24292E"/>
                </a:solidFill>
                <a:highlight>
                  <a:srgbClr val="FFFFFF"/>
                </a:highlight>
                <a:latin typeface="Roboto"/>
                <a:ea typeface="Roboto"/>
                <a:cs typeface="Roboto"/>
                <a:sym typeface="Roboto"/>
              </a:rPr>
              <a:t>For univariate regression:</a:t>
            </a:r>
            <a:endParaRPr b="1">
              <a:solidFill>
                <a:srgbClr val="24292E"/>
              </a:solidFill>
              <a:highlight>
                <a:srgbClr val="FFFFFF"/>
              </a:highlight>
              <a:latin typeface="Roboto"/>
              <a:ea typeface="Roboto"/>
              <a:cs typeface="Roboto"/>
              <a:sym typeface="Roboto"/>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highlight>
                  <a:srgbClr val="FFFFFF"/>
                </a:highlight>
                <a:latin typeface="Roboto"/>
                <a:ea typeface="Roboto"/>
                <a:cs typeface="Roboto"/>
                <a:sym typeface="Roboto"/>
              </a:rPr>
              <a:t>Load the housing data, and then separate the median income feature into one variable:</a:t>
            </a:r>
            <a:r>
              <a:rPr lang="en" sz="1200">
                <a:solidFill>
                  <a:srgbClr val="24292E"/>
                </a:solidFill>
                <a:latin typeface="Consolas"/>
                <a:ea typeface="Consolas"/>
                <a:cs typeface="Consolas"/>
                <a:sym typeface="Consolas"/>
              </a:rPr>
              <a:t> </a:t>
            </a:r>
            <a:r>
              <a:rPr lang="en" sz="1200">
                <a:solidFill>
                  <a:srgbClr val="24292E"/>
                </a:solidFill>
                <a:highlight>
                  <a:srgbClr val="EFEFEF"/>
                </a:highlight>
                <a:latin typeface="Consolas"/>
                <a:ea typeface="Consolas"/>
                <a:cs typeface="Consolas"/>
                <a:sym typeface="Consolas"/>
              </a:rPr>
              <a:t>med_inc</a:t>
            </a:r>
            <a:r>
              <a:rPr lang="en">
                <a:solidFill>
                  <a:srgbClr val="24292E"/>
                </a:solidFill>
                <a:highlight>
                  <a:schemeClr val="lt1"/>
                </a:highlight>
                <a:latin typeface="Roboto"/>
                <a:ea typeface="Roboto"/>
                <a:cs typeface="Roboto"/>
                <a:sym typeface="Roboto"/>
              </a:rPr>
              <a:t>.</a:t>
            </a:r>
            <a:endParaRPr sz="1200">
              <a:solidFill>
                <a:srgbClr val="24292E"/>
              </a:solidFill>
              <a:highlight>
                <a:srgbClr val="EFEFEF"/>
              </a:highlight>
              <a:latin typeface="Consolas"/>
              <a:ea typeface="Consolas"/>
              <a:cs typeface="Consolas"/>
              <a:sym typeface="Consolas"/>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highlight>
                  <a:schemeClr val="lt1"/>
                </a:highlight>
                <a:latin typeface="Roboto"/>
                <a:ea typeface="Roboto"/>
                <a:cs typeface="Roboto"/>
                <a:sym typeface="Roboto"/>
              </a:rPr>
              <a:t>Create a scatter plot of </a:t>
            </a:r>
            <a:r>
              <a:rPr lang="en" sz="1200">
                <a:solidFill>
                  <a:srgbClr val="24292E"/>
                </a:solidFill>
                <a:highlight>
                  <a:srgbClr val="EFEFEF"/>
                </a:highlight>
                <a:latin typeface="Consolas"/>
                <a:ea typeface="Consolas"/>
                <a:cs typeface="Consolas"/>
                <a:sym typeface="Consolas"/>
              </a:rPr>
              <a:t>med_inc</a:t>
            </a:r>
            <a:r>
              <a:rPr lang="en">
                <a:solidFill>
                  <a:srgbClr val="24292E"/>
                </a:solidFill>
                <a:highlight>
                  <a:schemeClr val="lt1"/>
                </a:highlight>
                <a:latin typeface="Roboto"/>
                <a:ea typeface="Roboto"/>
                <a:cs typeface="Roboto"/>
                <a:sym typeface="Roboto"/>
              </a:rPr>
              <a:t> vs. </a:t>
            </a:r>
            <a:r>
              <a:rPr lang="en" sz="1200">
                <a:solidFill>
                  <a:srgbClr val="24292E"/>
                </a:solidFill>
                <a:highlight>
                  <a:srgbClr val="EFEFEF"/>
                </a:highlight>
                <a:latin typeface="Consolas"/>
                <a:ea typeface="Consolas"/>
                <a:cs typeface="Consolas"/>
                <a:sym typeface="Consolas"/>
              </a:rPr>
              <a:t>y</a:t>
            </a:r>
            <a:r>
              <a:rPr lang="en">
                <a:solidFill>
                  <a:srgbClr val="24292E"/>
                </a:solidFill>
                <a:highlight>
                  <a:schemeClr val="lt1"/>
                </a:highlight>
                <a:latin typeface="Roboto"/>
                <a:ea typeface="Roboto"/>
                <a:cs typeface="Roboto"/>
                <a:sym typeface="Roboto"/>
              </a:rPr>
              <a:t> (median home values) to visually find out if any linear trend exists.</a:t>
            </a:r>
            <a:endParaRPr>
              <a:solidFill>
                <a:srgbClr val="24292E"/>
              </a:solidFill>
              <a:highlight>
                <a:schemeClr val="lt1"/>
              </a:highlight>
              <a:latin typeface="Roboto"/>
              <a:ea typeface="Roboto"/>
              <a:cs typeface="Roboto"/>
              <a:sym typeface="Roboto"/>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highlight>
                  <a:schemeClr val="lt1"/>
                </a:highlight>
                <a:latin typeface="Roboto"/>
                <a:ea typeface="Roboto"/>
                <a:cs typeface="Roboto"/>
                <a:sym typeface="Roboto"/>
              </a:rPr>
              <a:t>Use the linear regression model of Sklearn to fit the model to the data.</a:t>
            </a:r>
            <a:endParaRPr>
              <a:solidFill>
                <a:srgbClr val="24292E"/>
              </a:solidFill>
              <a:highlight>
                <a:schemeClr val="lt1"/>
              </a:highlight>
              <a:latin typeface="Roboto"/>
              <a:ea typeface="Roboto"/>
              <a:cs typeface="Roboto"/>
              <a:sym typeface="Roboto"/>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highlight>
                  <a:schemeClr val="lt1"/>
                </a:highlight>
                <a:latin typeface="Roboto"/>
                <a:ea typeface="Roboto"/>
                <a:cs typeface="Roboto"/>
                <a:sym typeface="Roboto"/>
              </a:rPr>
              <a:t>Print the weight coefficients and the y-axis intercept for the training model.</a:t>
            </a:r>
            <a:endParaRPr>
              <a:solidFill>
                <a:srgbClr val="24292E"/>
              </a:solidFill>
              <a:highlight>
                <a:schemeClr val="lt1"/>
              </a:highlight>
              <a:latin typeface="Roboto"/>
              <a:ea typeface="Roboto"/>
              <a:cs typeface="Roboto"/>
              <a:sym typeface="Roboto"/>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highlight>
                  <a:schemeClr val="lt1"/>
                </a:highlight>
                <a:latin typeface="Roboto"/>
                <a:ea typeface="Roboto"/>
                <a:cs typeface="Roboto"/>
                <a:sym typeface="Roboto"/>
              </a:rPr>
              <a:t>Calculate the </a:t>
            </a:r>
            <a:r>
              <a:rPr lang="en" sz="1200">
                <a:solidFill>
                  <a:srgbClr val="24292E"/>
                </a:solidFill>
                <a:highlight>
                  <a:srgbClr val="EFEFEF"/>
                </a:highlight>
                <a:latin typeface="Consolas"/>
                <a:ea typeface="Consolas"/>
                <a:cs typeface="Consolas"/>
                <a:sym typeface="Consolas"/>
              </a:rPr>
              <a:t>y_min</a:t>
            </a:r>
            <a:r>
              <a:rPr lang="en">
                <a:solidFill>
                  <a:srgbClr val="24292E"/>
                </a:solidFill>
                <a:highlight>
                  <a:schemeClr val="lt1"/>
                </a:highlight>
                <a:latin typeface="Roboto"/>
                <a:ea typeface="Roboto"/>
                <a:cs typeface="Roboto"/>
                <a:sym typeface="Roboto"/>
              </a:rPr>
              <a:t> and </a:t>
            </a:r>
            <a:r>
              <a:rPr lang="en" sz="1200">
                <a:solidFill>
                  <a:srgbClr val="24292E"/>
                </a:solidFill>
                <a:highlight>
                  <a:srgbClr val="EFEFEF"/>
                </a:highlight>
                <a:latin typeface="Consolas"/>
                <a:ea typeface="Consolas"/>
                <a:cs typeface="Consolas"/>
                <a:sym typeface="Consolas"/>
              </a:rPr>
              <a:t>y_max</a:t>
            </a:r>
            <a:r>
              <a:rPr lang="en">
                <a:solidFill>
                  <a:srgbClr val="24292E"/>
                </a:solidFill>
                <a:highlight>
                  <a:schemeClr val="lt1"/>
                </a:highlight>
                <a:latin typeface="Roboto"/>
                <a:ea typeface="Roboto"/>
                <a:cs typeface="Roboto"/>
                <a:sym typeface="Roboto"/>
              </a:rPr>
              <a:t> values by using </a:t>
            </a:r>
            <a:r>
              <a:rPr lang="en" sz="1200">
                <a:solidFill>
                  <a:srgbClr val="24292E"/>
                </a:solidFill>
                <a:highlight>
                  <a:srgbClr val="EFEFEF"/>
                </a:highlight>
                <a:latin typeface="Consolas"/>
                <a:ea typeface="Consolas"/>
                <a:cs typeface="Consolas"/>
                <a:sym typeface="Consolas"/>
              </a:rPr>
              <a:t>model.predict()</a:t>
            </a:r>
            <a:r>
              <a:rPr lang="en">
                <a:solidFill>
                  <a:srgbClr val="24292E"/>
                </a:solidFill>
                <a:highlight>
                  <a:schemeClr val="lt1"/>
                </a:highlight>
                <a:latin typeface="Roboto"/>
                <a:ea typeface="Roboto"/>
                <a:cs typeface="Roboto"/>
                <a:sym typeface="Roboto"/>
              </a:rPr>
              <a:t>. </a:t>
            </a:r>
            <a:endParaRPr>
              <a:solidFill>
                <a:srgbClr val="24292E"/>
              </a:solidFill>
              <a:highlight>
                <a:schemeClr val="lt1"/>
              </a:highlight>
              <a:latin typeface="Roboto"/>
              <a:ea typeface="Roboto"/>
              <a:cs typeface="Roboto"/>
              <a:sym typeface="Roboto"/>
            </a:endParaRPr>
          </a:p>
          <a:p>
            <a:pPr indent="-298450" lvl="1" marL="914400" rtl="0" algn="l">
              <a:lnSpc>
                <a:spcPct val="115000"/>
              </a:lnSpc>
              <a:spcBef>
                <a:spcPts val="0"/>
              </a:spcBef>
              <a:spcAft>
                <a:spcPts val="0"/>
              </a:spcAft>
              <a:buClr>
                <a:srgbClr val="24292E"/>
              </a:buClr>
              <a:buSzPts val="1100"/>
              <a:buFont typeface="Roboto"/>
              <a:buChar char="○"/>
            </a:pPr>
            <a:r>
              <a:rPr lang="en">
                <a:solidFill>
                  <a:srgbClr val="24292E"/>
                </a:solidFill>
                <a:latin typeface="Roboto"/>
                <a:ea typeface="Roboto"/>
                <a:cs typeface="Roboto"/>
                <a:sym typeface="Roboto"/>
              </a:rPr>
              <a:t>Plot the model fit line by using</a:t>
            </a:r>
            <a:r>
              <a:rPr lang="en" sz="1200">
                <a:solidFill>
                  <a:srgbClr val="24292E"/>
                </a:solidFill>
                <a:highlight>
                  <a:srgbClr val="FFFFFF"/>
                </a:highlight>
              </a:rPr>
              <a:t> </a:t>
            </a:r>
            <a:r>
              <a:rPr lang="en" sz="1200">
                <a:solidFill>
                  <a:srgbClr val="24292E"/>
                </a:solidFill>
                <a:highlight>
                  <a:srgbClr val="EFEFEF"/>
                </a:highlight>
                <a:latin typeface="Consolas"/>
                <a:ea typeface="Consolas"/>
                <a:cs typeface="Consolas"/>
                <a:sym typeface="Consolas"/>
              </a:rPr>
              <a:t>[x_min[0], x_max[0]], [y_min[0], y_max[0]]</a:t>
            </a:r>
            <a:r>
              <a:rPr lang="en" sz="1200">
                <a:solidFill>
                  <a:srgbClr val="24292E"/>
                </a:solidFill>
                <a:highlight>
                  <a:srgbClr val="FFFFFF"/>
                </a:highlight>
              </a:rPr>
              <a:t>.</a:t>
            </a:r>
            <a:endParaRPr>
              <a:solidFill>
                <a:srgbClr val="24292E"/>
              </a:solidFill>
              <a:highlight>
                <a:schemeClr val="lt1"/>
              </a:highlight>
              <a:latin typeface="Roboto"/>
              <a:ea typeface="Roboto"/>
              <a:cs typeface="Roboto"/>
              <a:sym typeface="Roboto"/>
            </a:endParaRPr>
          </a:p>
        </p:txBody>
      </p:sp>
      <p:sp>
        <p:nvSpPr>
          <p:cNvPr id="621" name="Google Shape;621;p53"/>
          <p:cNvSpPr/>
          <p:nvPr/>
        </p:nvSpPr>
        <p:spPr>
          <a:xfrm>
            <a:off x="527300" y="1033334"/>
            <a:ext cx="8262900" cy="2272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3"/>
          <p:cNvSpPr/>
          <p:nvPr/>
        </p:nvSpPr>
        <p:spPr>
          <a:xfrm>
            <a:off x="527300" y="3404125"/>
            <a:ext cx="8262900" cy="13659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5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28" name="Google Shape;628;p54"/>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55"/>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34" name="Google Shape;634;p55"/>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0" lvl="0" marL="0" rtl="0" algn="l">
              <a:spcBef>
                <a:spcPts val="0"/>
              </a:spcBef>
              <a:spcAft>
                <a:spcPts val="0"/>
              </a:spcAft>
              <a:buNone/>
            </a:pPr>
            <a:r>
              <a:rPr lang="en"/>
              <a:t>           				     				                        Quantifying Regression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176" name="Google Shape;176;p29"/>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0" lvl="0" marL="0" rtl="0" algn="l">
              <a:spcBef>
                <a:spcPts val="0"/>
              </a:spcBef>
              <a:spcAft>
                <a:spcPts val="0"/>
              </a:spcAft>
              <a:buNone/>
            </a:pPr>
            <a:r>
              <a:rPr lang="en"/>
              <a:t>           				     				          Demystifying Machine Learning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5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Quantifying Regression</a:t>
            </a:r>
            <a:endParaRPr b="1" sz="2440">
              <a:latin typeface="Roboto"/>
              <a:ea typeface="Roboto"/>
              <a:cs typeface="Roboto"/>
              <a:sym typeface="Roboto"/>
            </a:endParaRPr>
          </a:p>
        </p:txBody>
      </p:sp>
      <p:sp>
        <p:nvSpPr>
          <p:cNvPr id="640" name="Google Shape;640;p56"/>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41" name="Google Shape;641;p56"/>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Common Scoring Metric</a:t>
            </a:r>
            <a:endParaRPr b="1" sz="1800">
              <a:solidFill>
                <a:srgbClr val="FF0000"/>
              </a:solidFill>
              <a:latin typeface="Roboto"/>
              <a:ea typeface="Roboto"/>
              <a:cs typeface="Roboto"/>
              <a:sym typeface="Roboto"/>
            </a:endParaRPr>
          </a:p>
        </p:txBody>
      </p:sp>
      <p:pic>
        <p:nvPicPr>
          <p:cNvPr id="642" name="Google Shape;642;p56"/>
          <p:cNvPicPr preferRelativeResize="0"/>
          <p:nvPr/>
        </p:nvPicPr>
        <p:blipFill>
          <a:blip r:embed="rId3">
            <a:alphaModFix/>
          </a:blip>
          <a:stretch>
            <a:fillRect/>
          </a:stretch>
        </p:blipFill>
        <p:spPr>
          <a:xfrm>
            <a:off x="4152413" y="1286725"/>
            <a:ext cx="827450" cy="3025501"/>
          </a:xfrm>
          <a:prstGeom prst="rect">
            <a:avLst/>
          </a:prstGeom>
          <a:noFill/>
          <a:ln>
            <a:noFill/>
          </a:ln>
        </p:spPr>
      </p:pic>
      <p:sp>
        <p:nvSpPr>
          <p:cNvPr id="643" name="Google Shape;643;p56"/>
          <p:cNvSpPr/>
          <p:nvPr/>
        </p:nvSpPr>
        <p:spPr>
          <a:xfrm>
            <a:off x="1070463" y="13473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6"/>
          <p:cNvSpPr/>
          <p:nvPr/>
        </p:nvSpPr>
        <p:spPr>
          <a:xfrm>
            <a:off x="451344" y="1345103"/>
            <a:ext cx="533400" cy="476700"/>
          </a:xfrm>
          <a:prstGeom prst="roundRect">
            <a:avLst>
              <a:gd fmla="val 16667" name="adj"/>
            </a:avLst>
          </a:prstGeom>
          <a:solidFill>
            <a:srgbClr val="AFC0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latin typeface="Roboto Light"/>
              <a:ea typeface="Roboto Light"/>
              <a:cs typeface="Roboto Light"/>
              <a:sym typeface="Roboto Light"/>
            </a:endParaRPr>
          </a:p>
        </p:txBody>
      </p:sp>
      <p:sp>
        <p:nvSpPr>
          <p:cNvPr id="645" name="Google Shape;645;p56"/>
          <p:cNvSpPr/>
          <p:nvPr/>
        </p:nvSpPr>
        <p:spPr>
          <a:xfrm rot="10800000">
            <a:off x="587507" y="1733888"/>
            <a:ext cx="261029" cy="144694"/>
          </a:xfrm>
          <a:prstGeom prst="flowChartExtract">
            <a:avLst/>
          </a:prstGeom>
          <a:solidFill>
            <a:srgbClr val="AFC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6"/>
          <p:cNvSpPr txBox="1"/>
          <p:nvPr/>
        </p:nvSpPr>
        <p:spPr>
          <a:xfrm>
            <a:off x="1070463" y="1405347"/>
            <a:ext cx="3057600" cy="476100"/>
          </a:xfrm>
          <a:prstGeom prst="rect">
            <a:avLst/>
          </a:prstGeom>
          <a:noFill/>
          <a:ln>
            <a:noFill/>
          </a:ln>
        </p:spPr>
        <p:txBody>
          <a:bodyPr anchorCtr="0" anchor="ctr" bIns="0" lIns="182875" spcFirstLastPara="1" rIns="457200" wrap="square" tIns="0">
            <a:noAutofit/>
          </a:bodyPr>
          <a:lstStyle/>
          <a:p>
            <a:pPr indent="0" lvl="0" marL="0" rtl="0" algn="l">
              <a:lnSpc>
                <a:spcPct val="115000"/>
              </a:lnSpc>
              <a:spcBef>
                <a:spcPts val="0"/>
              </a:spcBef>
              <a:spcAft>
                <a:spcPts val="0"/>
              </a:spcAft>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 sz="1500">
                <a:solidFill>
                  <a:schemeClr val="dk1"/>
                </a:solidFill>
                <a:latin typeface="Roboto"/>
                <a:ea typeface="Roboto"/>
                <a:cs typeface="Roboto"/>
                <a:sym typeface="Roboto"/>
              </a:rPr>
              <a:t>R</a:t>
            </a:r>
            <a:r>
              <a:rPr b="1" baseline="30000" lang="en" sz="1500">
                <a:solidFill>
                  <a:schemeClr val="dk1"/>
                </a:solidFill>
                <a:latin typeface="Roboto"/>
                <a:ea typeface="Roboto"/>
                <a:cs typeface="Roboto"/>
                <a:sym typeface="Roboto"/>
              </a:rPr>
              <a:t>2</a:t>
            </a:r>
            <a:r>
              <a:rPr b="1" lang="en" sz="1500">
                <a:solidFill>
                  <a:schemeClr val="dk1"/>
                </a:solidFill>
                <a:latin typeface="Roboto"/>
                <a:ea typeface="Roboto"/>
                <a:cs typeface="Roboto"/>
                <a:sym typeface="Roboto"/>
              </a:rPr>
              <a:t> (R-Squared): </a:t>
            </a:r>
            <a:endParaRPr b="1" sz="15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800">
              <a:solidFill>
                <a:schemeClr val="dk1"/>
              </a:solidFill>
              <a:latin typeface="Roboto"/>
              <a:ea typeface="Roboto"/>
              <a:cs typeface="Roboto"/>
              <a:sym typeface="Roboto"/>
            </a:endParaRPr>
          </a:p>
        </p:txBody>
      </p:sp>
      <p:sp>
        <p:nvSpPr>
          <p:cNvPr id="647" name="Google Shape;647;p56"/>
          <p:cNvSpPr/>
          <p:nvPr/>
        </p:nvSpPr>
        <p:spPr>
          <a:xfrm>
            <a:off x="5549563" y="13496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 name="Google Shape;648;p56"/>
          <p:cNvGrpSpPr/>
          <p:nvPr/>
        </p:nvGrpSpPr>
        <p:grpSpPr>
          <a:xfrm>
            <a:off x="4930444" y="1347353"/>
            <a:ext cx="533372" cy="533480"/>
            <a:chOff x="457200" y="1378813"/>
            <a:chExt cx="695400" cy="695450"/>
          </a:xfrm>
        </p:grpSpPr>
        <p:sp>
          <p:nvSpPr>
            <p:cNvPr id="649" name="Google Shape;649;p56"/>
            <p:cNvSpPr/>
            <p:nvPr/>
          </p:nvSpPr>
          <p:spPr>
            <a:xfrm>
              <a:off x="457200" y="1378813"/>
              <a:ext cx="695400" cy="621300"/>
            </a:xfrm>
            <a:prstGeom prst="roundRect">
              <a:avLst>
                <a:gd fmla="val 16667" name="adj"/>
              </a:avLst>
            </a:prstGeom>
            <a:solidFill>
              <a:srgbClr val="365C8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650" name="Google Shape;650;p56"/>
            <p:cNvSpPr/>
            <p:nvPr/>
          </p:nvSpPr>
          <p:spPr>
            <a:xfrm rot="10800000">
              <a:off x="634726" y="1885638"/>
              <a:ext cx="340325" cy="188625"/>
            </a:xfrm>
            <a:prstGeom prst="flowChartExtract">
              <a:avLst/>
            </a:prstGeom>
            <a:solidFill>
              <a:srgbClr val="365C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56"/>
          <p:cNvSpPr txBox="1"/>
          <p:nvPr/>
        </p:nvSpPr>
        <p:spPr>
          <a:xfrm>
            <a:off x="5549563" y="1399301"/>
            <a:ext cx="3057600" cy="476100"/>
          </a:xfrm>
          <a:prstGeom prst="rect">
            <a:avLst/>
          </a:prstGeom>
          <a:noFill/>
          <a:ln>
            <a:noFill/>
          </a:ln>
        </p:spPr>
        <p:txBody>
          <a:bodyPr anchorCtr="0" anchor="ctr" bIns="0" lIns="182875" spcFirstLastPara="1" rIns="457200" wrap="square" tIns="0">
            <a:noAutofit/>
          </a:bodyPr>
          <a:lstStyle/>
          <a:p>
            <a:pPr indent="0" lvl="0" marL="0" rtl="0" algn="l">
              <a:lnSpc>
                <a:spcPct val="115000"/>
              </a:lnSpc>
              <a:spcBef>
                <a:spcPts val="0"/>
              </a:spcBef>
              <a:spcAft>
                <a:spcPts val="0"/>
              </a:spcAft>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 sz="1500">
                <a:solidFill>
                  <a:schemeClr val="dk1"/>
                </a:solidFill>
                <a:latin typeface="Roboto"/>
                <a:ea typeface="Roboto"/>
                <a:cs typeface="Roboto"/>
                <a:sym typeface="Roboto"/>
              </a:rPr>
              <a:t>MSE (Mean Squared Error): </a:t>
            </a:r>
            <a:endParaRPr b="1" sz="15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800">
              <a:solidFill>
                <a:schemeClr val="dk1"/>
              </a:solidFill>
              <a:latin typeface="Roboto"/>
              <a:ea typeface="Roboto"/>
              <a:cs typeface="Roboto"/>
              <a:sym typeface="Roboto"/>
            </a:endParaRPr>
          </a:p>
        </p:txBody>
      </p:sp>
      <p:sp>
        <p:nvSpPr>
          <p:cNvPr id="652" name="Google Shape;652;p56"/>
          <p:cNvSpPr txBox="1"/>
          <p:nvPr/>
        </p:nvSpPr>
        <p:spPr>
          <a:xfrm>
            <a:off x="451337" y="1322832"/>
            <a:ext cx="533400" cy="476700"/>
          </a:xfrm>
          <a:prstGeom prst="rect">
            <a:avLst/>
          </a:prstGeom>
          <a:noFill/>
          <a:ln>
            <a:noFill/>
          </a:ln>
        </p:spPr>
        <p:txBody>
          <a:bodyPr anchorCtr="0" anchor="t" bIns="0" lIns="0" spcFirstLastPara="1" rIns="0" wrap="square" tIns="91425">
            <a:noAutofit/>
          </a:bodyPr>
          <a:lstStyle/>
          <a:p>
            <a:pPr indent="0" lvl="0" marL="0" rtl="0" algn="ctr">
              <a:lnSpc>
                <a:spcPct val="115000"/>
              </a:lnSpc>
              <a:spcBef>
                <a:spcPts val="0"/>
              </a:spcBef>
              <a:spcAft>
                <a:spcPts val="1600"/>
              </a:spcAft>
              <a:buNone/>
            </a:pPr>
            <a:r>
              <a:rPr lang="en" sz="2100">
                <a:solidFill>
                  <a:schemeClr val="dk2"/>
                </a:solidFill>
                <a:latin typeface="Roboto Light"/>
                <a:ea typeface="Roboto Light"/>
                <a:cs typeface="Roboto Light"/>
                <a:sym typeface="Roboto Light"/>
              </a:rPr>
              <a:t>01</a:t>
            </a:r>
            <a:endParaRPr sz="2100">
              <a:solidFill>
                <a:schemeClr val="dk2"/>
              </a:solidFill>
              <a:latin typeface="Roboto Light"/>
              <a:ea typeface="Roboto Light"/>
              <a:cs typeface="Roboto Light"/>
              <a:sym typeface="Roboto Light"/>
            </a:endParaRPr>
          </a:p>
        </p:txBody>
      </p:sp>
      <p:sp>
        <p:nvSpPr>
          <p:cNvPr id="653" name="Google Shape;653;p56"/>
          <p:cNvSpPr txBox="1"/>
          <p:nvPr/>
        </p:nvSpPr>
        <p:spPr>
          <a:xfrm>
            <a:off x="4930413" y="1322832"/>
            <a:ext cx="533400" cy="533400"/>
          </a:xfrm>
          <a:prstGeom prst="rect">
            <a:avLst/>
          </a:prstGeom>
          <a:noFill/>
          <a:ln>
            <a:noFill/>
          </a:ln>
        </p:spPr>
        <p:txBody>
          <a:bodyPr anchorCtr="0" anchor="t" bIns="0" lIns="0" spcFirstLastPara="1" rIns="0" wrap="square" tIns="91425">
            <a:noAutofit/>
          </a:bodyPr>
          <a:lstStyle/>
          <a:p>
            <a:pPr indent="0" lvl="0" marL="0" rtl="0" algn="ctr">
              <a:lnSpc>
                <a:spcPct val="115000"/>
              </a:lnSpc>
              <a:spcBef>
                <a:spcPts val="0"/>
              </a:spcBef>
              <a:spcAft>
                <a:spcPts val="1600"/>
              </a:spcAft>
              <a:buNone/>
            </a:pPr>
            <a:r>
              <a:rPr lang="en" sz="2100">
                <a:solidFill>
                  <a:schemeClr val="lt1"/>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654" name="Google Shape;654;p56"/>
          <p:cNvSpPr txBox="1"/>
          <p:nvPr/>
        </p:nvSpPr>
        <p:spPr>
          <a:xfrm>
            <a:off x="565550" y="1993475"/>
            <a:ext cx="3586800" cy="104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This is the baseline metric that many ML tools report on score. Higher R</a:t>
            </a:r>
            <a:r>
              <a:rPr baseline="30000" lang="en">
                <a:solidFill>
                  <a:schemeClr val="dk1"/>
                </a:solidFill>
                <a:latin typeface="Roboto"/>
                <a:ea typeface="Roboto"/>
                <a:cs typeface="Roboto"/>
                <a:sym typeface="Roboto"/>
              </a:rPr>
              <a:t>2</a:t>
            </a:r>
            <a:r>
              <a:rPr lang="en">
                <a:solidFill>
                  <a:schemeClr val="dk1"/>
                </a:solidFill>
                <a:latin typeface="Roboto"/>
                <a:ea typeface="Roboto"/>
                <a:cs typeface="Roboto"/>
                <a:sym typeface="Roboto"/>
              </a:rPr>
              <a:t> values signify that the model is “highly predictive.”  An R</a:t>
            </a:r>
            <a:r>
              <a:rPr baseline="30000" lang="en">
                <a:solidFill>
                  <a:schemeClr val="dk1"/>
                </a:solidFill>
                <a:latin typeface="Roboto"/>
                <a:ea typeface="Roboto"/>
                <a:cs typeface="Roboto"/>
                <a:sym typeface="Roboto"/>
              </a:rPr>
              <a:t>2</a:t>
            </a:r>
            <a:r>
              <a:rPr lang="en">
                <a:solidFill>
                  <a:schemeClr val="dk1"/>
                </a:solidFill>
                <a:latin typeface="Roboto"/>
                <a:ea typeface="Roboto"/>
                <a:cs typeface="Roboto"/>
                <a:sym typeface="Roboto"/>
              </a:rPr>
              <a:t> value of &gt;0.90 means that our model roughly accounts for 90% of the variability of the data. </a:t>
            </a:r>
            <a:endParaRPr>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a:solidFill>
                <a:schemeClr val="dk2"/>
              </a:solidFill>
              <a:latin typeface="Roboto"/>
              <a:ea typeface="Roboto"/>
              <a:cs typeface="Roboto"/>
              <a:sym typeface="Roboto"/>
            </a:endParaRPr>
          </a:p>
          <a:p>
            <a:pPr indent="0" lvl="0" marL="0" rtl="0" algn="l">
              <a:lnSpc>
                <a:spcPct val="100000"/>
              </a:lnSpc>
              <a:spcBef>
                <a:spcPts val="1200"/>
              </a:spcBef>
              <a:spcAft>
                <a:spcPts val="0"/>
              </a:spcAft>
              <a:buNone/>
            </a:pPr>
            <a:r>
              <a:t/>
            </a:r>
            <a:endParaRPr b="1">
              <a:solidFill>
                <a:schemeClr val="dk2"/>
              </a:solidFill>
              <a:latin typeface="Roboto"/>
              <a:ea typeface="Roboto"/>
              <a:cs typeface="Roboto"/>
              <a:sym typeface="Roboto"/>
            </a:endParaRPr>
          </a:p>
          <a:p>
            <a:pPr indent="0" lvl="0" marL="0" rtl="0" algn="l">
              <a:lnSpc>
                <a:spcPct val="100000"/>
              </a:lnSpc>
              <a:spcBef>
                <a:spcPts val="1200"/>
              </a:spcBef>
              <a:spcAft>
                <a:spcPts val="0"/>
              </a:spcAft>
              <a:buNone/>
            </a:pPr>
            <a:r>
              <a:t/>
            </a:r>
            <a:endParaRPr>
              <a:solidFill>
                <a:schemeClr val="dk2"/>
              </a:solidFill>
              <a:latin typeface="Roboto"/>
              <a:ea typeface="Roboto"/>
              <a:cs typeface="Roboto"/>
              <a:sym typeface="Roboto"/>
            </a:endParaRPr>
          </a:p>
          <a:p>
            <a:pPr indent="0" lvl="0" marL="0" rtl="0" algn="l">
              <a:spcBef>
                <a:spcPts val="1200"/>
              </a:spcBef>
              <a:spcAft>
                <a:spcPts val="0"/>
              </a:spcAft>
              <a:buNone/>
            </a:pPr>
            <a:r>
              <a:t/>
            </a:r>
            <a:endParaRPr/>
          </a:p>
        </p:txBody>
      </p:sp>
      <p:sp>
        <p:nvSpPr>
          <p:cNvPr id="655" name="Google Shape;655;p56"/>
          <p:cNvSpPr txBox="1"/>
          <p:nvPr/>
        </p:nvSpPr>
        <p:spPr>
          <a:xfrm>
            <a:off x="5045099" y="1993475"/>
            <a:ext cx="3586800" cy="68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Roboto"/>
                <a:ea typeface="Roboto"/>
                <a:cs typeface="Roboto"/>
                <a:sym typeface="Roboto"/>
              </a:rPr>
              <a:t>This measures the average of the squares of the eros or deviations.</a:t>
            </a:r>
            <a:endParaRPr>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dk2"/>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5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Quantify Regression</a:t>
            </a:r>
            <a:endParaRPr b="1" sz="2440">
              <a:latin typeface="Roboto"/>
              <a:ea typeface="Roboto"/>
              <a:cs typeface="Roboto"/>
              <a:sym typeface="Roboto"/>
            </a:endParaRPr>
          </a:p>
        </p:txBody>
      </p:sp>
      <p:sp>
        <p:nvSpPr>
          <p:cNvPr id="661" name="Google Shape;661;p57"/>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62" name="Google Shape;662;p57"/>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Basic Premise of Validation Using Training/Testing Data</a:t>
            </a:r>
            <a:endParaRPr b="1" sz="1800">
              <a:solidFill>
                <a:srgbClr val="FF0000"/>
              </a:solidFill>
              <a:latin typeface="Roboto"/>
              <a:ea typeface="Roboto"/>
              <a:cs typeface="Roboto"/>
              <a:sym typeface="Roboto"/>
            </a:endParaRPr>
          </a:p>
        </p:txBody>
      </p:sp>
      <p:sp>
        <p:nvSpPr>
          <p:cNvPr id="663" name="Google Shape;663;p57"/>
          <p:cNvSpPr txBox="1"/>
          <p:nvPr/>
        </p:nvSpPr>
        <p:spPr>
          <a:xfrm>
            <a:off x="495775" y="1287716"/>
            <a:ext cx="8483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We will cut a slice of this data (80%) to build our model, and then use this slice to predict the values for the remaining 20%.</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grpSp>
        <p:nvGrpSpPr>
          <p:cNvPr id="664" name="Google Shape;664;p57"/>
          <p:cNvGrpSpPr/>
          <p:nvPr/>
        </p:nvGrpSpPr>
        <p:grpSpPr>
          <a:xfrm>
            <a:off x="4806070" y="3630368"/>
            <a:ext cx="851932" cy="851932"/>
            <a:chOff x="6860146" y="2257188"/>
            <a:chExt cx="1249534" cy="1249533"/>
          </a:xfrm>
        </p:grpSpPr>
        <p:grpSp>
          <p:nvGrpSpPr>
            <p:cNvPr id="665" name="Google Shape;665;p57"/>
            <p:cNvGrpSpPr/>
            <p:nvPr/>
          </p:nvGrpSpPr>
          <p:grpSpPr>
            <a:xfrm>
              <a:off x="6860146" y="2257188"/>
              <a:ext cx="1249534" cy="1249533"/>
              <a:chOff x="6860146" y="2257188"/>
              <a:chExt cx="1249534" cy="1249533"/>
            </a:xfrm>
          </p:grpSpPr>
          <p:pic>
            <p:nvPicPr>
              <p:cNvPr id="666" name="Google Shape;666;p57"/>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667" name="Google Shape;667;p57"/>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668" name="Google Shape;668;p57"/>
            <p:cNvSpPr txBox="1"/>
            <p:nvPr/>
          </p:nvSpPr>
          <p:spPr>
            <a:xfrm>
              <a:off x="7102662" y="2710357"/>
              <a:ext cx="764400" cy="338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100">
                  <a:solidFill>
                    <a:srgbClr val="FFFFFF"/>
                  </a:solidFill>
                  <a:latin typeface="Arial"/>
                  <a:ea typeface="Arial"/>
                  <a:cs typeface="Arial"/>
                  <a:sym typeface="Arial"/>
                </a:rPr>
                <a:t>Model</a:t>
              </a:r>
              <a:endParaRPr sz="1000"/>
            </a:p>
          </p:txBody>
        </p:sp>
      </p:grpSp>
      <p:sp>
        <p:nvSpPr>
          <p:cNvPr id="669" name="Google Shape;669;p57"/>
          <p:cNvSpPr/>
          <p:nvPr/>
        </p:nvSpPr>
        <p:spPr>
          <a:xfrm>
            <a:off x="1797085" y="3736611"/>
            <a:ext cx="627000" cy="661800"/>
          </a:xfrm>
          <a:prstGeom prst="chevron">
            <a:avLst>
              <a:gd fmla="val 50000" name="adj"/>
            </a:avLst>
          </a:prstGeom>
          <a:solidFill>
            <a:srgbClr val="FF00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670" name="Google Shape;670;p57"/>
          <p:cNvGrpSpPr/>
          <p:nvPr/>
        </p:nvGrpSpPr>
        <p:grpSpPr>
          <a:xfrm>
            <a:off x="3419266" y="3715810"/>
            <a:ext cx="702363" cy="702362"/>
            <a:chOff x="6860146" y="2257188"/>
            <a:chExt cx="1249534" cy="1249533"/>
          </a:xfrm>
        </p:grpSpPr>
        <p:grpSp>
          <p:nvGrpSpPr>
            <p:cNvPr id="671" name="Google Shape;671;p57"/>
            <p:cNvGrpSpPr/>
            <p:nvPr/>
          </p:nvGrpSpPr>
          <p:grpSpPr>
            <a:xfrm>
              <a:off x="6860146" y="2257188"/>
              <a:ext cx="1249534" cy="1249533"/>
              <a:chOff x="6860146" y="2257188"/>
              <a:chExt cx="1249534" cy="1249533"/>
            </a:xfrm>
          </p:grpSpPr>
          <p:pic>
            <p:nvPicPr>
              <p:cNvPr id="672" name="Google Shape;672;p57"/>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673" name="Google Shape;673;p57"/>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674" name="Google Shape;674;p57"/>
            <p:cNvSpPr txBox="1"/>
            <p:nvPr/>
          </p:nvSpPr>
          <p:spPr>
            <a:xfrm>
              <a:off x="7102662" y="2710358"/>
              <a:ext cx="7644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200">
                  <a:solidFill>
                    <a:srgbClr val="FFFFFF"/>
                  </a:solidFill>
                  <a:latin typeface="Arial"/>
                  <a:ea typeface="Arial"/>
                  <a:cs typeface="Arial"/>
                  <a:sym typeface="Arial"/>
                </a:rPr>
                <a:t>Fit</a:t>
              </a:r>
              <a:endParaRPr sz="1100"/>
            </a:p>
          </p:txBody>
        </p:sp>
      </p:grpSp>
      <p:pic>
        <p:nvPicPr>
          <p:cNvPr id="675" name="Google Shape;675;p57"/>
          <p:cNvPicPr preferRelativeResize="0"/>
          <p:nvPr/>
        </p:nvPicPr>
        <p:blipFill rotWithShape="1">
          <a:blip r:embed="rId4">
            <a:alphaModFix/>
          </a:blip>
          <a:srcRect b="0" l="0" r="0" t="0"/>
          <a:stretch/>
        </p:blipFill>
        <p:spPr>
          <a:xfrm>
            <a:off x="971504" y="3642319"/>
            <a:ext cx="714765" cy="850631"/>
          </a:xfrm>
          <a:prstGeom prst="rect">
            <a:avLst/>
          </a:prstGeom>
          <a:noFill/>
          <a:ln>
            <a:noFill/>
          </a:ln>
        </p:spPr>
      </p:pic>
      <p:sp>
        <p:nvSpPr>
          <p:cNvPr id="676" name="Google Shape;676;p57"/>
          <p:cNvSpPr/>
          <p:nvPr/>
        </p:nvSpPr>
        <p:spPr>
          <a:xfrm>
            <a:off x="4108428" y="3736611"/>
            <a:ext cx="627000" cy="661800"/>
          </a:xfrm>
          <a:prstGeom prst="chevron">
            <a:avLst>
              <a:gd fmla="val 50000" name="adj"/>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677" name="Google Shape;677;p57"/>
          <p:cNvGrpSpPr/>
          <p:nvPr/>
        </p:nvGrpSpPr>
        <p:grpSpPr>
          <a:xfrm>
            <a:off x="7468362" y="3703595"/>
            <a:ext cx="702363" cy="702362"/>
            <a:chOff x="6860146" y="2257188"/>
            <a:chExt cx="1249534" cy="1249533"/>
          </a:xfrm>
        </p:grpSpPr>
        <p:grpSp>
          <p:nvGrpSpPr>
            <p:cNvPr id="678" name="Google Shape;678;p57"/>
            <p:cNvGrpSpPr/>
            <p:nvPr/>
          </p:nvGrpSpPr>
          <p:grpSpPr>
            <a:xfrm>
              <a:off x="6860146" y="2257188"/>
              <a:ext cx="1249534" cy="1249533"/>
              <a:chOff x="6860146" y="2257188"/>
              <a:chExt cx="1249534" cy="1249533"/>
            </a:xfrm>
          </p:grpSpPr>
          <p:pic>
            <p:nvPicPr>
              <p:cNvPr id="679" name="Google Shape;679;p57"/>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680" name="Google Shape;680;p57"/>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681" name="Google Shape;681;p57"/>
            <p:cNvSpPr txBox="1"/>
            <p:nvPr/>
          </p:nvSpPr>
          <p:spPr>
            <a:xfrm>
              <a:off x="6943681" y="2674308"/>
              <a:ext cx="10590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100">
                  <a:solidFill>
                    <a:srgbClr val="FFFFFF"/>
                  </a:solidFill>
                  <a:latin typeface="Arial"/>
                  <a:ea typeface="Arial"/>
                  <a:cs typeface="Arial"/>
                  <a:sym typeface="Arial"/>
                </a:rPr>
                <a:t>Predict</a:t>
              </a:r>
              <a:endParaRPr sz="1000"/>
            </a:p>
          </p:txBody>
        </p:sp>
      </p:grpSp>
      <p:sp>
        <p:nvSpPr>
          <p:cNvPr id="682" name="Google Shape;682;p57"/>
          <p:cNvSpPr/>
          <p:nvPr/>
        </p:nvSpPr>
        <p:spPr>
          <a:xfrm>
            <a:off x="6764023" y="3715834"/>
            <a:ext cx="627000" cy="661800"/>
          </a:xfrm>
          <a:prstGeom prst="chevron">
            <a:avLst>
              <a:gd fmla="val 50000" name="adj"/>
            </a:avLst>
          </a:prstGeom>
          <a:solidFill>
            <a:srgbClr val="C9D7DB">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683" name="Google Shape;683;p57"/>
          <p:cNvSpPr/>
          <p:nvPr/>
        </p:nvSpPr>
        <p:spPr>
          <a:xfrm>
            <a:off x="414800" y="1249341"/>
            <a:ext cx="8411400" cy="661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7"/>
          <p:cNvSpPr/>
          <p:nvPr/>
        </p:nvSpPr>
        <p:spPr>
          <a:xfrm>
            <a:off x="414800" y="2013352"/>
            <a:ext cx="8411400" cy="27105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685" name="Google Shape;685;p57"/>
          <p:cNvGraphicFramePr/>
          <p:nvPr/>
        </p:nvGraphicFramePr>
        <p:xfrm>
          <a:off x="3498098" y="2179836"/>
          <a:ext cx="3000000" cy="3000000"/>
        </p:xfrm>
        <a:graphic>
          <a:graphicData uri="http://schemas.openxmlformats.org/drawingml/2006/table">
            <a:tbl>
              <a:tblPr bandRow="1" firstRow="1">
                <a:noFill/>
                <a:tableStyleId>{AB7B6AE8-61D4-4A76-AF86-85EA7EF5EA24}</a:tableStyleId>
              </a:tblPr>
              <a:tblGrid>
                <a:gridCol w="599450"/>
                <a:gridCol w="533050"/>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Training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N=800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4</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220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bl>
          </a:graphicData>
        </a:graphic>
      </p:graphicFrame>
      <p:graphicFrame>
        <p:nvGraphicFramePr>
          <p:cNvPr id="686" name="Google Shape;686;p57"/>
          <p:cNvGraphicFramePr/>
          <p:nvPr/>
        </p:nvGraphicFramePr>
        <p:xfrm>
          <a:off x="6444182" y="2182440"/>
          <a:ext cx="3000000" cy="3000000"/>
        </p:xfrm>
        <a:graphic>
          <a:graphicData uri="http://schemas.openxmlformats.org/drawingml/2006/table">
            <a:tbl>
              <a:tblPr bandRow="1" firstRow="1">
                <a:noFill/>
                <a:tableStyleId>{AB7B6AE8-61D4-4A76-AF86-85EA7EF5EA24}</a:tableStyleId>
              </a:tblPr>
              <a:tblGrid>
                <a:gridCol w="607725"/>
                <a:gridCol w="524775"/>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Testing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60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780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bl>
          </a:graphicData>
        </a:graphic>
      </p:graphicFrame>
      <p:graphicFrame>
        <p:nvGraphicFramePr>
          <p:cNvPr id="687" name="Google Shape;687;p57"/>
          <p:cNvGraphicFramePr/>
          <p:nvPr/>
        </p:nvGraphicFramePr>
        <p:xfrm>
          <a:off x="571963" y="2190736"/>
          <a:ext cx="3000000" cy="3000000"/>
        </p:xfrm>
        <a:graphic>
          <a:graphicData uri="http://schemas.openxmlformats.org/drawingml/2006/table">
            <a:tbl>
              <a:tblPr bandRow="1" firstRow="1">
                <a:noFill/>
                <a:tableStyleId>{AB7B6AE8-61D4-4A76-AF86-85EA7EF5EA24}</a:tableStyleId>
              </a:tblPr>
              <a:tblGrid>
                <a:gridCol w="582825"/>
                <a:gridCol w="582825"/>
                <a:gridCol w="582825"/>
                <a:gridCol w="582825"/>
              </a:tblGrid>
              <a:tr h="194125">
                <a:tc gridSpan="4">
                  <a:txBody>
                    <a:bodyPr/>
                    <a:lstStyle/>
                    <a:p>
                      <a:pPr indent="0" lvl="0" marL="0" marR="0" rtl="0" algn="l">
                        <a:lnSpc>
                          <a:spcPct val="100000"/>
                        </a:lnSpc>
                        <a:spcBef>
                          <a:spcPts val="0"/>
                        </a:spcBef>
                        <a:spcAft>
                          <a:spcPts val="0"/>
                        </a:spcAft>
                        <a:buClr>
                          <a:srgbClr val="000000"/>
                        </a:buClr>
                        <a:buSzPts val="1100"/>
                        <a:buFont typeface="Arial"/>
                        <a:buNone/>
                      </a:pPr>
                      <a:r>
                        <a:rPr b="1" lang="en" sz="1100">
                          <a:latin typeface="Arial"/>
                          <a:ea typeface="Arial"/>
                          <a:cs typeface="Arial"/>
                          <a:sym typeface="Arial"/>
                        </a:rPr>
                        <a:t>Full Data Set (Historic)</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N=1000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spcBef>
                          <a:spcPts val="0"/>
                        </a:spcBef>
                        <a:spcAft>
                          <a:spcPts val="0"/>
                        </a:spcAft>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3</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0000">
                        <a:alpha val="60000"/>
                      </a:srgbClr>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5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Quantifying Regression</a:t>
            </a:r>
            <a:endParaRPr b="1" sz="2440">
              <a:latin typeface="Roboto"/>
              <a:ea typeface="Roboto"/>
              <a:cs typeface="Roboto"/>
              <a:sym typeface="Roboto"/>
            </a:endParaRPr>
          </a:p>
        </p:txBody>
      </p:sp>
      <p:sp>
        <p:nvSpPr>
          <p:cNvPr id="693" name="Google Shape;693;p5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694" name="Google Shape;694;p58"/>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Basic Premise of Validation: Training</a:t>
            </a:r>
            <a:endParaRPr b="1" sz="1800">
              <a:solidFill>
                <a:srgbClr val="FF0000"/>
              </a:solidFill>
              <a:latin typeface="Roboto"/>
              <a:ea typeface="Roboto"/>
              <a:cs typeface="Roboto"/>
              <a:sym typeface="Roboto"/>
            </a:endParaRPr>
          </a:p>
        </p:txBody>
      </p:sp>
      <p:sp>
        <p:nvSpPr>
          <p:cNvPr id="695" name="Google Shape;695;p58"/>
          <p:cNvSpPr/>
          <p:nvPr/>
        </p:nvSpPr>
        <p:spPr>
          <a:xfrm>
            <a:off x="414800" y="1173425"/>
            <a:ext cx="8411400" cy="8094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8"/>
          <p:cNvSpPr txBox="1"/>
          <p:nvPr/>
        </p:nvSpPr>
        <p:spPr>
          <a:xfrm>
            <a:off x="375475" y="1173425"/>
            <a:ext cx="84114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We use the training data to fit the model to the data. This is the training step where we build a model that can predict our output (home price) for a given set of features (# bedrooms, # baths, square feet). Once the model is trained, we can use the model to make predictions. </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
        <p:nvSpPr>
          <p:cNvPr id="697" name="Google Shape;697;p58"/>
          <p:cNvSpPr/>
          <p:nvPr/>
        </p:nvSpPr>
        <p:spPr>
          <a:xfrm>
            <a:off x="413043" y="2049600"/>
            <a:ext cx="8411400" cy="26490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58"/>
          <p:cNvGrpSpPr/>
          <p:nvPr/>
        </p:nvGrpSpPr>
        <p:grpSpPr>
          <a:xfrm>
            <a:off x="4857833" y="3516651"/>
            <a:ext cx="774461" cy="774461"/>
            <a:chOff x="6860146" y="2257188"/>
            <a:chExt cx="1249534" cy="1249533"/>
          </a:xfrm>
        </p:grpSpPr>
        <p:grpSp>
          <p:nvGrpSpPr>
            <p:cNvPr id="699" name="Google Shape;699;p58"/>
            <p:cNvGrpSpPr/>
            <p:nvPr/>
          </p:nvGrpSpPr>
          <p:grpSpPr>
            <a:xfrm>
              <a:off x="6860146" y="2257188"/>
              <a:ext cx="1249534" cy="1249533"/>
              <a:chOff x="6860146" y="2257188"/>
              <a:chExt cx="1249534" cy="1249533"/>
            </a:xfrm>
          </p:grpSpPr>
          <p:pic>
            <p:nvPicPr>
              <p:cNvPr id="700" name="Google Shape;700;p58"/>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01" name="Google Shape;701;p58"/>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02" name="Google Shape;702;p58"/>
            <p:cNvSpPr txBox="1"/>
            <p:nvPr/>
          </p:nvSpPr>
          <p:spPr>
            <a:xfrm>
              <a:off x="7102662" y="2710357"/>
              <a:ext cx="764400" cy="338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900">
                  <a:solidFill>
                    <a:srgbClr val="FFFFFF"/>
                  </a:solidFill>
                  <a:latin typeface="Arial"/>
                  <a:ea typeface="Arial"/>
                  <a:cs typeface="Arial"/>
                  <a:sym typeface="Arial"/>
                </a:rPr>
                <a:t>Model</a:t>
              </a:r>
              <a:endParaRPr sz="800"/>
            </a:p>
          </p:txBody>
        </p:sp>
      </p:grpSp>
      <p:sp>
        <p:nvSpPr>
          <p:cNvPr id="703" name="Google Shape;703;p58"/>
          <p:cNvSpPr/>
          <p:nvPr/>
        </p:nvSpPr>
        <p:spPr>
          <a:xfrm>
            <a:off x="1864258" y="3614304"/>
            <a:ext cx="570000" cy="601500"/>
          </a:xfrm>
          <a:prstGeom prst="chevron">
            <a:avLst>
              <a:gd fmla="val 50000" name="adj"/>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704" name="Google Shape;704;p58"/>
          <p:cNvGrpSpPr/>
          <p:nvPr/>
        </p:nvGrpSpPr>
        <p:grpSpPr>
          <a:xfrm>
            <a:off x="3597227" y="3594366"/>
            <a:ext cx="638512" cy="638511"/>
            <a:chOff x="6860146" y="2257188"/>
            <a:chExt cx="1249534" cy="1249533"/>
          </a:xfrm>
        </p:grpSpPr>
        <p:grpSp>
          <p:nvGrpSpPr>
            <p:cNvPr id="705" name="Google Shape;705;p58"/>
            <p:cNvGrpSpPr/>
            <p:nvPr/>
          </p:nvGrpSpPr>
          <p:grpSpPr>
            <a:xfrm>
              <a:off x="6860146" y="2257188"/>
              <a:ext cx="1249534" cy="1249533"/>
              <a:chOff x="6860146" y="2257188"/>
              <a:chExt cx="1249534" cy="1249533"/>
            </a:xfrm>
          </p:grpSpPr>
          <p:pic>
            <p:nvPicPr>
              <p:cNvPr id="706" name="Google Shape;706;p58"/>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07" name="Google Shape;707;p58"/>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08" name="Google Shape;708;p58"/>
            <p:cNvSpPr txBox="1"/>
            <p:nvPr/>
          </p:nvSpPr>
          <p:spPr>
            <a:xfrm>
              <a:off x="7102662" y="2710358"/>
              <a:ext cx="7644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100">
                  <a:solidFill>
                    <a:srgbClr val="FFFFFF"/>
                  </a:solidFill>
                  <a:latin typeface="Arial"/>
                  <a:ea typeface="Arial"/>
                  <a:cs typeface="Arial"/>
                  <a:sym typeface="Arial"/>
                </a:rPr>
                <a:t>Fit</a:t>
              </a:r>
              <a:endParaRPr sz="1000"/>
            </a:p>
          </p:txBody>
        </p:sp>
      </p:grpSp>
      <p:pic>
        <p:nvPicPr>
          <p:cNvPr id="709" name="Google Shape;709;p58"/>
          <p:cNvPicPr preferRelativeResize="0"/>
          <p:nvPr/>
        </p:nvPicPr>
        <p:blipFill rotWithShape="1">
          <a:blip r:embed="rId4">
            <a:alphaModFix/>
          </a:blip>
          <a:srcRect b="0" l="0" r="0" t="0"/>
          <a:stretch/>
        </p:blipFill>
        <p:spPr>
          <a:xfrm>
            <a:off x="1113731" y="3528584"/>
            <a:ext cx="649786" cy="773301"/>
          </a:xfrm>
          <a:prstGeom prst="rect">
            <a:avLst/>
          </a:prstGeom>
          <a:noFill/>
          <a:ln>
            <a:noFill/>
          </a:ln>
        </p:spPr>
      </p:pic>
      <p:sp>
        <p:nvSpPr>
          <p:cNvPr id="710" name="Google Shape;710;p58"/>
          <p:cNvSpPr/>
          <p:nvPr/>
        </p:nvSpPr>
        <p:spPr>
          <a:xfrm>
            <a:off x="4223737" y="3613277"/>
            <a:ext cx="570000" cy="601500"/>
          </a:xfrm>
          <a:prstGeom prst="chevron">
            <a:avLst>
              <a:gd fmla="val 50000" name="adj"/>
            </a:avLst>
          </a:prstGeom>
          <a:solidFill>
            <a:srgbClr val="FF7C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711" name="Google Shape;711;p58"/>
          <p:cNvGrpSpPr/>
          <p:nvPr/>
        </p:nvGrpSpPr>
        <p:grpSpPr>
          <a:xfrm>
            <a:off x="7620762" y="3551195"/>
            <a:ext cx="702363" cy="702362"/>
            <a:chOff x="6860146" y="2257188"/>
            <a:chExt cx="1249534" cy="1249533"/>
          </a:xfrm>
        </p:grpSpPr>
        <p:grpSp>
          <p:nvGrpSpPr>
            <p:cNvPr id="712" name="Google Shape;712;p58"/>
            <p:cNvGrpSpPr/>
            <p:nvPr/>
          </p:nvGrpSpPr>
          <p:grpSpPr>
            <a:xfrm>
              <a:off x="6860146" y="2257188"/>
              <a:ext cx="1249534" cy="1249533"/>
              <a:chOff x="6860146" y="2257188"/>
              <a:chExt cx="1249534" cy="1249533"/>
            </a:xfrm>
          </p:grpSpPr>
          <p:pic>
            <p:nvPicPr>
              <p:cNvPr id="713" name="Google Shape;713;p58"/>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14" name="Google Shape;714;p58"/>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15" name="Google Shape;715;p58"/>
            <p:cNvSpPr txBox="1"/>
            <p:nvPr/>
          </p:nvSpPr>
          <p:spPr>
            <a:xfrm>
              <a:off x="6943681" y="2674308"/>
              <a:ext cx="10590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000">
                  <a:solidFill>
                    <a:srgbClr val="FFFFFF"/>
                  </a:solidFill>
                  <a:latin typeface="Arial"/>
                  <a:ea typeface="Arial"/>
                  <a:cs typeface="Arial"/>
                  <a:sym typeface="Arial"/>
                </a:rPr>
                <a:t>Predict</a:t>
              </a:r>
              <a:endParaRPr sz="900"/>
            </a:p>
          </p:txBody>
        </p:sp>
      </p:grpSp>
      <p:sp>
        <p:nvSpPr>
          <p:cNvPr id="716" name="Google Shape;716;p58"/>
          <p:cNvSpPr/>
          <p:nvPr/>
        </p:nvSpPr>
        <p:spPr>
          <a:xfrm>
            <a:off x="6916423" y="3563434"/>
            <a:ext cx="627000" cy="661800"/>
          </a:xfrm>
          <a:prstGeom prst="chevron">
            <a:avLst>
              <a:gd fmla="val 50000" name="adj"/>
            </a:avLst>
          </a:prstGeom>
          <a:solidFill>
            <a:srgbClr val="C9D7DB">
              <a:alpha val="6863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aphicFrame>
        <p:nvGraphicFramePr>
          <p:cNvPr id="717" name="Google Shape;717;p58"/>
          <p:cNvGraphicFramePr/>
          <p:nvPr/>
        </p:nvGraphicFramePr>
        <p:xfrm>
          <a:off x="3498098" y="2179836"/>
          <a:ext cx="3000000" cy="3000000"/>
        </p:xfrm>
        <a:graphic>
          <a:graphicData uri="http://schemas.openxmlformats.org/drawingml/2006/table">
            <a:tbl>
              <a:tblPr bandRow="1" firstRow="1">
                <a:noFill/>
                <a:tableStyleId>{AB7B6AE8-61D4-4A76-AF86-85EA7EF5EA24}</a:tableStyleId>
              </a:tblPr>
              <a:tblGrid>
                <a:gridCol w="599450"/>
                <a:gridCol w="533050"/>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Training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N=800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4</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220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0000"/>
                      </a:srgbClr>
                    </a:solidFill>
                  </a:tcPr>
                </a:tc>
              </a:tr>
            </a:tbl>
          </a:graphicData>
        </a:graphic>
      </p:graphicFrame>
      <p:graphicFrame>
        <p:nvGraphicFramePr>
          <p:cNvPr id="718" name="Google Shape;718;p58"/>
          <p:cNvGraphicFramePr/>
          <p:nvPr/>
        </p:nvGraphicFramePr>
        <p:xfrm>
          <a:off x="6444182" y="2182440"/>
          <a:ext cx="3000000" cy="3000000"/>
        </p:xfrm>
        <a:graphic>
          <a:graphicData uri="http://schemas.openxmlformats.org/drawingml/2006/table">
            <a:tbl>
              <a:tblPr bandRow="1" firstRow="1">
                <a:noFill/>
                <a:tableStyleId>{AB7B6AE8-61D4-4A76-AF86-85EA7EF5EA24}</a:tableStyleId>
              </a:tblPr>
              <a:tblGrid>
                <a:gridCol w="607725"/>
                <a:gridCol w="524775"/>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Testing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60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780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bl>
          </a:graphicData>
        </a:graphic>
      </p:graphicFrame>
      <p:graphicFrame>
        <p:nvGraphicFramePr>
          <p:cNvPr id="719" name="Google Shape;719;p58"/>
          <p:cNvGraphicFramePr/>
          <p:nvPr/>
        </p:nvGraphicFramePr>
        <p:xfrm>
          <a:off x="571963" y="2190736"/>
          <a:ext cx="3000000" cy="3000000"/>
        </p:xfrm>
        <a:graphic>
          <a:graphicData uri="http://schemas.openxmlformats.org/drawingml/2006/table">
            <a:tbl>
              <a:tblPr bandRow="1" firstRow="1">
                <a:noFill/>
                <a:tableStyleId>{AB7B6AE8-61D4-4A76-AF86-85EA7EF5EA24}</a:tableStyleId>
              </a:tblPr>
              <a:tblGrid>
                <a:gridCol w="582825"/>
                <a:gridCol w="582825"/>
                <a:gridCol w="582825"/>
                <a:gridCol w="582825"/>
              </a:tblGrid>
              <a:tr h="194125">
                <a:tc gridSpan="4">
                  <a:txBody>
                    <a:bodyPr/>
                    <a:lstStyle/>
                    <a:p>
                      <a:pPr indent="0" lvl="0" marL="0" marR="0" rtl="0" algn="l">
                        <a:lnSpc>
                          <a:spcPct val="100000"/>
                        </a:lnSpc>
                        <a:spcBef>
                          <a:spcPts val="0"/>
                        </a:spcBef>
                        <a:spcAft>
                          <a:spcPts val="0"/>
                        </a:spcAft>
                        <a:buClr>
                          <a:srgbClr val="000000"/>
                        </a:buClr>
                        <a:buSzPts val="1100"/>
                        <a:buFont typeface="Arial"/>
                        <a:buNone/>
                      </a:pPr>
                      <a:r>
                        <a:rPr b="1" lang="en" sz="1100">
                          <a:latin typeface="Arial"/>
                          <a:ea typeface="Arial"/>
                          <a:cs typeface="Arial"/>
                          <a:sym typeface="Arial"/>
                        </a:rPr>
                        <a:t>Full Data Set (Historic)</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N=1000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spcBef>
                          <a:spcPts val="0"/>
                        </a:spcBef>
                        <a:spcAft>
                          <a:spcPts val="0"/>
                        </a:spcAft>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3</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5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Quantifying Regression</a:t>
            </a:r>
            <a:endParaRPr b="1" sz="2440">
              <a:latin typeface="Roboto"/>
              <a:ea typeface="Roboto"/>
              <a:cs typeface="Roboto"/>
              <a:sym typeface="Roboto"/>
            </a:endParaRPr>
          </a:p>
        </p:txBody>
      </p:sp>
      <p:sp>
        <p:nvSpPr>
          <p:cNvPr id="725" name="Google Shape;725;p5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726" name="Google Shape;726;p59"/>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Basic Premise of Validation</a:t>
            </a:r>
            <a:endParaRPr b="1" sz="1800">
              <a:solidFill>
                <a:srgbClr val="FF0000"/>
              </a:solidFill>
              <a:latin typeface="Roboto"/>
              <a:ea typeface="Roboto"/>
              <a:cs typeface="Roboto"/>
              <a:sym typeface="Roboto"/>
            </a:endParaRPr>
          </a:p>
        </p:txBody>
      </p:sp>
      <p:sp>
        <p:nvSpPr>
          <p:cNvPr id="727" name="Google Shape;727;p59"/>
          <p:cNvSpPr/>
          <p:nvPr/>
        </p:nvSpPr>
        <p:spPr>
          <a:xfrm>
            <a:off x="414800" y="1097225"/>
            <a:ext cx="8411400" cy="9231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9"/>
          <p:cNvSpPr txBox="1"/>
          <p:nvPr/>
        </p:nvSpPr>
        <p:spPr>
          <a:xfrm>
            <a:off x="375475" y="1021025"/>
            <a:ext cx="84114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We use the test data to make new home price predictions. We can then compare the home price of our prediction vs. the actual price. Based roughly on how often we are “correct,” we get a score for the model as a whole. If the model scores well, we can trust it for future use. We train the model on the training data and score the model based on data that it has never seen before (test data).</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
        <p:nvSpPr>
          <p:cNvPr id="729" name="Google Shape;729;p59"/>
          <p:cNvSpPr/>
          <p:nvPr/>
        </p:nvSpPr>
        <p:spPr>
          <a:xfrm>
            <a:off x="413043" y="2118007"/>
            <a:ext cx="8411400" cy="26490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59"/>
          <p:cNvGrpSpPr/>
          <p:nvPr/>
        </p:nvGrpSpPr>
        <p:grpSpPr>
          <a:xfrm>
            <a:off x="4857833" y="3516651"/>
            <a:ext cx="774461" cy="774461"/>
            <a:chOff x="6860146" y="2257188"/>
            <a:chExt cx="1249534" cy="1249533"/>
          </a:xfrm>
        </p:grpSpPr>
        <p:grpSp>
          <p:nvGrpSpPr>
            <p:cNvPr id="731" name="Google Shape;731;p59"/>
            <p:cNvGrpSpPr/>
            <p:nvPr/>
          </p:nvGrpSpPr>
          <p:grpSpPr>
            <a:xfrm>
              <a:off x="6860146" y="2257188"/>
              <a:ext cx="1249534" cy="1249533"/>
              <a:chOff x="6860146" y="2257188"/>
              <a:chExt cx="1249534" cy="1249533"/>
            </a:xfrm>
          </p:grpSpPr>
          <p:pic>
            <p:nvPicPr>
              <p:cNvPr id="732" name="Google Shape;732;p59"/>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33" name="Google Shape;733;p59"/>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34" name="Google Shape;734;p59"/>
            <p:cNvSpPr txBox="1"/>
            <p:nvPr/>
          </p:nvSpPr>
          <p:spPr>
            <a:xfrm>
              <a:off x="7102662" y="2710357"/>
              <a:ext cx="764400" cy="338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900">
                  <a:solidFill>
                    <a:srgbClr val="FFFFFF"/>
                  </a:solidFill>
                  <a:latin typeface="Arial"/>
                  <a:ea typeface="Arial"/>
                  <a:cs typeface="Arial"/>
                  <a:sym typeface="Arial"/>
                </a:rPr>
                <a:t>Model</a:t>
              </a:r>
              <a:endParaRPr sz="800"/>
            </a:p>
          </p:txBody>
        </p:sp>
      </p:grpSp>
      <p:sp>
        <p:nvSpPr>
          <p:cNvPr id="735" name="Google Shape;735;p59"/>
          <p:cNvSpPr/>
          <p:nvPr/>
        </p:nvSpPr>
        <p:spPr>
          <a:xfrm>
            <a:off x="1864258" y="3614304"/>
            <a:ext cx="570000" cy="601500"/>
          </a:xfrm>
          <a:prstGeom prst="chevron">
            <a:avLst>
              <a:gd fmla="val 50000" name="adj"/>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736" name="Google Shape;736;p59"/>
          <p:cNvGrpSpPr/>
          <p:nvPr/>
        </p:nvGrpSpPr>
        <p:grpSpPr>
          <a:xfrm>
            <a:off x="3597227" y="3594366"/>
            <a:ext cx="638512" cy="638511"/>
            <a:chOff x="6860146" y="2257188"/>
            <a:chExt cx="1249534" cy="1249533"/>
          </a:xfrm>
        </p:grpSpPr>
        <p:grpSp>
          <p:nvGrpSpPr>
            <p:cNvPr id="737" name="Google Shape;737;p59"/>
            <p:cNvGrpSpPr/>
            <p:nvPr/>
          </p:nvGrpSpPr>
          <p:grpSpPr>
            <a:xfrm>
              <a:off x="6860146" y="2257188"/>
              <a:ext cx="1249534" cy="1249533"/>
              <a:chOff x="6860146" y="2257188"/>
              <a:chExt cx="1249534" cy="1249533"/>
            </a:xfrm>
          </p:grpSpPr>
          <p:pic>
            <p:nvPicPr>
              <p:cNvPr id="738" name="Google Shape;738;p59"/>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39" name="Google Shape;739;p59"/>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40" name="Google Shape;740;p59"/>
            <p:cNvSpPr txBox="1"/>
            <p:nvPr/>
          </p:nvSpPr>
          <p:spPr>
            <a:xfrm>
              <a:off x="7102662" y="2679856"/>
              <a:ext cx="7644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100">
                  <a:solidFill>
                    <a:srgbClr val="FFFFFF"/>
                  </a:solidFill>
                  <a:latin typeface="Arial"/>
                  <a:ea typeface="Arial"/>
                  <a:cs typeface="Arial"/>
                  <a:sym typeface="Arial"/>
                </a:rPr>
                <a:t>Fit</a:t>
              </a:r>
              <a:endParaRPr sz="1000"/>
            </a:p>
          </p:txBody>
        </p:sp>
      </p:grpSp>
      <p:pic>
        <p:nvPicPr>
          <p:cNvPr id="741" name="Google Shape;741;p59"/>
          <p:cNvPicPr preferRelativeResize="0"/>
          <p:nvPr/>
        </p:nvPicPr>
        <p:blipFill rotWithShape="1">
          <a:blip r:embed="rId4">
            <a:alphaModFix/>
          </a:blip>
          <a:srcRect b="0" l="0" r="0" t="0"/>
          <a:stretch/>
        </p:blipFill>
        <p:spPr>
          <a:xfrm>
            <a:off x="1113731" y="3528584"/>
            <a:ext cx="649786" cy="773301"/>
          </a:xfrm>
          <a:prstGeom prst="rect">
            <a:avLst/>
          </a:prstGeom>
          <a:noFill/>
          <a:ln>
            <a:noFill/>
          </a:ln>
        </p:spPr>
      </p:pic>
      <p:grpSp>
        <p:nvGrpSpPr>
          <p:cNvPr id="742" name="Google Shape;742;p59"/>
          <p:cNvGrpSpPr/>
          <p:nvPr/>
        </p:nvGrpSpPr>
        <p:grpSpPr>
          <a:xfrm>
            <a:off x="7620762" y="3551195"/>
            <a:ext cx="702363" cy="702362"/>
            <a:chOff x="6860146" y="2257188"/>
            <a:chExt cx="1249534" cy="1249533"/>
          </a:xfrm>
        </p:grpSpPr>
        <p:grpSp>
          <p:nvGrpSpPr>
            <p:cNvPr id="743" name="Google Shape;743;p59"/>
            <p:cNvGrpSpPr/>
            <p:nvPr/>
          </p:nvGrpSpPr>
          <p:grpSpPr>
            <a:xfrm>
              <a:off x="6860146" y="2257188"/>
              <a:ext cx="1249534" cy="1249533"/>
              <a:chOff x="6860146" y="2257188"/>
              <a:chExt cx="1249534" cy="1249533"/>
            </a:xfrm>
          </p:grpSpPr>
          <p:pic>
            <p:nvPicPr>
              <p:cNvPr id="744" name="Google Shape;744;p59"/>
              <p:cNvPicPr preferRelativeResize="0"/>
              <p:nvPr/>
            </p:nvPicPr>
            <p:blipFill rotWithShape="1">
              <a:blip r:embed="rId3">
                <a:alphaModFix/>
              </a:blip>
              <a:srcRect b="0" l="0" r="0" t="0"/>
              <a:stretch/>
            </p:blipFill>
            <p:spPr>
              <a:xfrm>
                <a:off x="6860146" y="2257188"/>
                <a:ext cx="1249534" cy="1249533"/>
              </a:xfrm>
              <a:prstGeom prst="rect">
                <a:avLst/>
              </a:prstGeom>
              <a:noFill/>
              <a:ln>
                <a:noFill/>
              </a:ln>
            </p:spPr>
          </p:pic>
          <p:sp>
            <p:nvSpPr>
              <p:cNvPr id="745" name="Google Shape;745;p59"/>
              <p:cNvSpPr/>
              <p:nvPr/>
            </p:nvSpPr>
            <p:spPr>
              <a:xfrm>
                <a:off x="7135319" y="2501276"/>
                <a:ext cx="764400" cy="764400"/>
              </a:xfrm>
              <a:prstGeom prst="ellipse">
                <a:avLst/>
              </a:prstGeom>
              <a:solidFill>
                <a:srgbClr val="0000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746" name="Google Shape;746;p59"/>
            <p:cNvSpPr txBox="1"/>
            <p:nvPr/>
          </p:nvSpPr>
          <p:spPr>
            <a:xfrm>
              <a:off x="6943681" y="2674308"/>
              <a:ext cx="1059000" cy="4107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000">
                  <a:solidFill>
                    <a:srgbClr val="FFFFFF"/>
                  </a:solidFill>
                  <a:latin typeface="Arial"/>
                  <a:ea typeface="Arial"/>
                  <a:cs typeface="Arial"/>
                  <a:sym typeface="Arial"/>
                </a:rPr>
                <a:t>Predict</a:t>
              </a:r>
              <a:endParaRPr sz="900"/>
            </a:p>
          </p:txBody>
        </p:sp>
      </p:grpSp>
      <p:graphicFrame>
        <p:nvGraphicFramePr>
          <p:cNvPr id="747" name="Google Shape;747;p59"/>
          <p:cNvGraphicFramePr/>
          <p:nvPr/>
        </p:nvGraphicFramePr>
        <p:xfrm>
          <a:off x="3498098" y="2179836"/>
          <a:ext cx="3000000" cy="3000000"/>
        </p:xfrm>
        <a:graphic>
          <a:graphicData uri="http://schemas.openxmlformats.org/drawingml/2006/table">
            <a:tbl>
              <a:tblPr bandRow="1" firstRow="1">
                <a:noFill/>
                <a:tableStyleId>{AB7B6AE8-61D4-4A76-AF86-85EA7EF5EA24}</a:tableStyleId>
              </a:tblPr>
              <a:tblGrid>
                <a:gridCol w="599450"/>
                <a:gridCol w="533050"/>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Training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N=800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4</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220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8630"/>
                      </a:srgbClr>
                    </a:solidFill>
                  </a:tcPr>
                </a:tc>
              </a:tr>
            </a:tbl>
          </a:graphicData>
        </a:graphic>
      </p:graphicFrame>
      <p:graphicFrame>
        <p:nvGraphicFramePr>
          <p:cNvPr id="748" name="Google Shape;748;p59"/>
          <p:cNvGraphicFramePr/>
          <p:nvPr/>
        </p:nvGraphicFramePr>
        <p:xfrm>
          <a:off x="6444182" y="2182440"/>
          <a:ext cx="3000000" cy="3000000"/>
        </p:xfrm>
        <a:graphic>
          <a:graphicData uri="http://schemas.openxmlformats.org/drawingml/2006/table">
            <a:tbl>
              <a:tblPr bandRow="1" firstRow="1">
                <a:noFill/>
                <a:tableStyleId>{AB7B6AE8-61D4-4A76-AF86-85EA7EF5EA24}</a:tableStyleId>
              </a:tblPr>
              <a:tblGrid>
                <a:gridCol w="607725"/>
                <a:gridCol w="524775"/>
                <a:gridCol w="566250"/>
                <a:gridCol w="566250"/>
              </a:tblGrid>
              <a:tr h="194125">
                <a:tc gridSpan="4">
                  <a:txBody>
                    <a:bodyPr/>
                    <a:lstStyle/>
                    <a:p>
                      <a:pPr indent="0" lvl="0" marL="0" marR="0" rtl="0" algn="l">
                        <a:spcBef>
                          <a:spcPts val="0"/>
                        </a:spcBef>
                        <a:spcAft>
                          <a:spcPts val="0"/>
                        </a:spcAft>
                        <a:buNone/>
                      </a:pPr>
                      <a:r>
                        <a:rPr b="1" lang="en" sz="1100">
                          <a:latin typeface="Arial"/>
                          <a:ea typeface="Arial"/>
                          <a:cs typeface="Arial"/>
                          <a:sym typeface="Arial"/>
                        </a:rPr>
                        <a:t>Testing Data Set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60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3.5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4.2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780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7C00">
                        <a:alpha val="68630"/>
                      </a:srgbClr>
                    </a:solidFill>
                  </a:tcPr>
                </a:tc>
              </a:tr>
            </a:tbl>
          </a:graphicData>
        </a:graphic>
      </p:graphicFrame>
      <p:graphicFrame>
        <p:nvGraphicFramePr>
          <p:cNvPr id="749" name="Google Shape;749;p59"/>
          <p:cNvGraphicFramePr/>
          <p:nvPr/>
        </p:nvGraphicFramePr>
        <p:xfrm>
          <a:off x="571963" y="2190736"/>
          <a:ext cx="3000000" cy="3000000"/>
        </p:xfrm>
        <a:graphic>
          <a:graphicData uri="http://schemas.openxmlformats.org/drawingml/2006/table">
            <a:tbl>
              <a:tblPr bandRow="1" firstRow="1">
                <a:noFill/>
                <a:tableStyleId>{AB7B6AE8-61D4-4A76-AF86-85EA7EF5EA24}</a:tableStyleId>
              </a:tblPr>
              <a:tblGrid>
                <a:gridCol w="582825"/>
                <a:gridCol w="582825"/>
                <a:gridCol w="582825"/>
                <a:gridCol w="582825"/>
              </a:tblGrid>
              <a:tr h="194125">
                <a:tc gridSpan="4">
                  <a:txBody>
                    <a:bodyPr/>
                    <a:lstStyle/>
                    <a:p>
                      <a:pPr indent="0" lvl="0" marL="0" marR="0" rtl="0" algn="l">
                        <a:lnSpc>
                          <a:spcPct val="100000"/>
                        </a:lnSpc>
                        <a:spcBef>
                          <a:spcPts val="0"/>
                        </a:spcBef>
                        <a:spcAft>
                          <a:spcPts val="0"/>
                        </a:spcAft>
                        <a:buClr>
                          <a:srgbClr val="000000"/>
                        </a:buClr>
                        <a:buSzPts val="1100"/>
                        <a:buFont typeface="Arial"/>
                        <a:buNone/>
                      </a:pPr>
                      <a:r>
                        <a:rPr b="1" lang="en" sz="1100">
                          <a:latin typeface="Arial"/>
                          <a:ea typeface="Arial"/>
                          <a:cs typeface="Arial"/>
                          <a:sym typeface="Arial"/>
                        </a:rPr>
                        <a:t>Full Data Set (Historic)</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FFFFFF"/>
                      </a:solidFill>
                      <a:prstDash val="solid"/>
                      <a:round/>
                      <a:headEnd len="sm" w="sm" type="none"/>
                      <a:tailEnd len="sm" w="sm" type="none"/>
                    </a:lnB>
                    <a:solidFill>
                      <a:srgbClr val="000000"/>
                    </a:solidFill>
                  </a:tcPr>
                </a:tc>
                <a:tc hMerge="1"/>
                <a:tc hMerge="1"/>
                <a:tc hMerge="1"/>
              </a:tr>
              <a:tr h="194125">
                <a:tc gridSpan="4">
                  <a:txBody>
                    <a:bodyPr/>
                    <a:lstStyle/>
                    <a:p>
                      <a:pPr indent="0" lvl="0" marL="0" marR="0" rtl="0" algn="l">
                        <a:spcBef>
                          <a:spcPts val="0"/>
                        </a:spcBef>
                        <a:spcAft>
                          <a:spcPts val="0"/>
                        </a:spcAft>
                        <a:buNone/>
                      </a:pPr>
                      <a:r>
                        <a:rPr b="1" lang="en" sz="1100">
                          <a:solidFill>
                            <a:srgbClr val="FFFFFF"/>
                          </a:solidFill>
                          <a:latin typeface="Arial"/>
                          <a:ea typeface="Arial"/>
                          <a:cs typeface="Arial"/>
                          <a:sym typeface="Arial"/>
                        </a:rPr>
                        <a:t>N=1000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hMerge="1"/>
                <a:tc hMerge="1"/>
                <a:tc hMerge="1"/>
              </a:tr>
              <a:tr h="194125">
                <a:tc>
                  <a:txBody>
                    <a:bodyPr/>
                    <a:lstStyle/>
                    <a:p>
                      <a:pPr indent="0" lvl="0" marL="0" marR="0" rtl="0" algn="l">
                        <a:spcBef>
                          <a:spcPts val="0"/>
                        </a:spcBef>
                        <a:spcAft>
                          <a:spcPts val="0"/>
                        </a:spcAft>
                        <a:buNone/>
                      </a:pPr>
                      <a:r>
                        <a:rPr b="1" lang="en" sz="700">
                          <a:latin typeface="Arial"/>
                          <a:ea typeface="Arial"/>
                          <a:cs typeface="Arial"/>
                          <a:sym typeface="Arial"/>
                        </a:rPr>
                        <a:t># bedrooms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lnSpc>
                          <a:spcPct val="100000"/>
                        </a:lnSpc>
                        <a:spcBef>
                          <a:spcPts val="0"/>
                        </a:spcBef>
                        <a:spcAft>
                          <a:spcPts val="0"/>
                        </a:spcAft>
                        <a:buClr>
                          <a:srgbClr val="000000"/>
                        </a:buClr>
                        <a:buSzPts val="800"/>
                        <a:buFont typeface="Arial"/>
                        <a:buNone/>
                      </a:pPr>
                      <a:r>
                        <a:rPr b="1" lang="en" sz="700">
                          <a:latin typeface="Arial"/>
                          <a:ea typeface="Arial"/>
                          <a:cs typeface="Arial"/>
                          <a:sym typeface="Arial"/>
                        </a:rPr>
                        <a:t># baths</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Sq. feet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700">
                          <a:latin typeface="Arial"/>
                          <a:ea typeface="Arial"/>
                          <a:cs typeface="Arial"/>
                          <a:sym typeface="Arial"/>
                        </a:rPr>
                        <a:t>Price (k)</a:t>
                      </a:r>
                      <a:endParaRPr sz="10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200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900">
                          <a:latin typeface="Arial"/>
                          <a:ea typeface="Arial"/>
                          <a:cs typeface="Arial"/>
                          <a:sym typeface="Arial"/>
                        </a:rPr>
                        <a:t>3</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1.5</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900">
                          <a:latin typeface="Arial"/>
                          <a:ea typeface="Arial"/>
                          <a:cs typeface="Arial"/>
                          <a:sym typeface="Arial"/>
                        </a:rPr>
                        <a:t>250</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r h="194125">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c>
                  <a:txBody>
                    <a:bodyPr/>
                    <a:lstStyle/>
                    <a:p>
                      <a:pPr indent="0" lvl="0" marL="0" marR="0" rtl="0" algn="l">
                        <a:spcBef>
                          <a:spcPts val="0"/>
                        </a:spcBef>
                        <a:spcAft>
                          <a:spcPts val="0"/>
                        </a:spcAft>
                        <a:buNone/>
                      </a:pPr>
                      <a:r>
                        <a:rPr b="1" lang="en" sz="800">
                          <a:latin typeface="Arial"/>
                          <a:ea typeface="Arial"/>
                          <a:cs typeface="Arial"/>
                          <a:sym typeface="Arial"/>
                        </a:rPr>
                        <a:t>…</a:t>
                      </a:r>
                      <a:endParaRPr sz="1100"/>
                    </a:p>
                  </a:txBody>
                  <a:tcPr marT="0" marB="0" marR="0" marL="686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9D7DB">
                        <a:alpha val="60000"/>
                      </a:srgbClr>
                    </a:solidFill>
                  </a:tcPr>
                </a:tc>
              </a:tr>
            </a:tbl>
          </a:graphicData>
        </a:graphic>
      </p:graphicFrame>
      <p:sp>
        <p:nvSpPr>
          <p:cNvPr id="750" name="Google Shape;750;p59"/>
          <p:cNvSpPr/>
          <p:nvPr/>
        </p:nvSpPr>
        <p:spPr>
          <a:xfrm>
            <a:off x="7007635" y="3607216"/>
            <a:ext cx="570000" cy="601500"/>
          </a:xfrm>
          <a:prstGeom prst="chevron">
            <a:avLst>
              <a:gd fmla="val 50000" name="adj"/>
            </a:avLst>
          </a:prstGeom>
          <a:solidFill>
            <a:srgbClr val="FF7C00">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751" name="Google Shape;751;p59"/>
          <p:cNvSpPr/>
          <p:nvPr/>
        </p:nvSpPr>
        <p:spPr>
          <a:xfrm>
            <a:off x="4226458" y="3628159"/>
            <a:ext cx="570000" cy="601500"/>
          </a:xfrm>
          <a:prstGeom prst="chevron">
            <a:avLst>
              <a:gd fmla="val 50000" name="adj"/>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6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61"/>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p>
            <a:pPr indent="0" lvl="0" marL="0" rtl="0" algn="r">
              <a:spcBef>
                <a:spcPts val="0"/>
              </a:spcBef>
              <a:spcAft>
                <a:spcPts val="0"/>
              </a:spcAft>
              <a:buNone/>
            </a:pPr>
            <a:r>
              <a:rPr lang="en"/>
              <a:t>  15 Minutes</a:t>
            </a:r>
            <a:endParaRPr/>
          </a:p>
        </p:txBody>
      </p:sp>
      <p:sp>
        <p:nvSpPr>
          <p:cNvPr id="762" name="Google Shape;762;p6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763" name="Google Shape;763;p61"/>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764" name="Google Shape;764;p61"/>
          <p:cNvSpPr txBox="1"/>
          <p:nvPr>
            <p:ph idx="2" type="title"/>
          </p:nvPr>
        </p:nvSpPr>
        <p:spPr>
          <a:xfrm>
            <a:off x="273900" y="1042875"/>
            <a:ext cx="8764500" cy="2764200"/>
          </a:xfrm>
          <a:prstGeom prst="rect">
            <a:avLst/>
          </a:prstGeom>
        </p:spPr>
        <p:txBody>
          <a:bodyPr anchorCtr="0" anchor="t" bIns="457200" lIns="2560300" spcFirstLastPara="1" rIns="457200" wrap="square" tIns="0">
            <a:normAutofit/>
          </a:bodyPr>
          <a:lstStyle/>
          <a:p>
            <a:pPr indent="0" lvl="0" marL="0" rtl="0" algn="l">
              <a:spcBef>
                <a:spcPts val="0"/>
              </a:spcBef>
              <a:spcAft>
                <a:spcPts val="0"/>
              </a:spcAft>
              <a:buClr>
                <a:schemeClr val="dk1"/>
              </a:buClr>
              <a:buSzPts val="1100"/>
              <a:buFont typeface="Arial"/>
              <a:buNone/>
            </a:pPr>
            <a:r>
              <a:rPr b="1" lang="en" sz="2300"/>
              <a:t>Activity: Brains!</a:t>
            </a:r>
            <a:endParaRPr b="1" sz="2300"/>
          </a:p>
          <a:p>
            <a:pPr indent="0" lvl="0" marL="0" rtl="0" algn="l">
              <a:spcBef>
                <a:spcPts val="0"/>
              </a:spcBef>
              <a:spcAft>
                <a:spcPts val="0"/>
              </a:spcAft>
              <a:buClr>
                <a:schemeClr val="dk1"/>
              </a:buClr>
              <a:buSzPts val="1100"/>
              <a:buFont typeface="Arial"/>
              <a:buNone/>
            </a:pPr>
            <a:r>
              <a:t/>
            </a:r>
            <a:endParaRPr b="1" sz="2300"/>
          </a:p>
          <a:p>
            <a:pPr indent="0" lvl="0" marL="0" rtl="0" algn="l">
              <a:spcBef>
                <a:spcPts val="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In this activity, you will</a:t>
            </a:r>
            <a:r>
              <a:rPr lang="en" sz="1800">
                <a:latin typeface="Roboto Light"/>
                <a:ea typeface="Roboto Light"/>
                <a:cs typeface="Roboto Light"/>
                <a:sym typeface="Roboto Light"/>
              </a:rPr>
              <a:t> calculate a regression line to predict head size vs. brain weight</a:t>
            </a:r>
            <a:r>
              <a:rPr lang="en" sz="1800">
                <a:solidFill>
                  <a:srgbClr val="24292E"/>
                </a:solidFill>
                <a:latin typeface="Roboto Light"/>
                <a:ea typeface="Roboto Light"/>
                <a:cs typeface="Roboto Light"/>
                <a:sym typeface="Roboto Light"/>
              </a:rPr>
              <a:t>.</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t/>
            </a:r>
            <a:endParaRPr sz="1900">
              <a:latin typeface="Roboto Light"/>
              <a:ea typeface="Roboto Light"/>
              <a:cs typeface="Roboto Light"/>
              <a:sym typeface="Roboto Ligh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p62"/>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Instructions:</a:t>
            </a:r>
            <a:endParaRPr b="1"/>
          </a:p>
        </p:txBody>
      </p:sp>
      <p:sp>
        <p:nvSpPr>
          <p:cNvPr id="770" name="Google Shape;770;p6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Activity: Brains!</a:t>
            </a:r>
            <a:endParaRPr b="1" sz="2440">
              <a:latin typeface="Roboto"/>
              <a:ea typeface="Roboto"/>
              <a:cs typeface="Roboto"/>
              <a:sym typeface="Roboto"/>
            </a:endParaRPr>
          </a:p>
        </p:txBody>
      </p:sp>
      <p:sp>
        <p:nvSpPr>
          <p:cNvPr id="771" name="Google Shape;771;p6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772" name="Google Shape;772;p62"/>
          <p:cNvSpPr txBox="1"/>
          <p:nvPr/>
        </p:nvSpPr>
        <p:spPr>
          <a:xfrm>
            <a:off x="242263" y="1341150"/>
            <a:ext cx="8596800" cy="1297500"/>
          </a:xfrm>
          <a:prstGeom prst="rect">
            <a:avLst/>
          </a:prstGeom>
          <a:noFill/>
          <a:ln>
            <a:noFill/>
          </a:ln>
        </p:spPr>
        <p:txBody>
          <a:bodyPr anchorCtr="0" anchor="t" bIns="91425" lIns="91425" spcFirstLastPara="1" rIns="91425" wrap="square" tIns="91425">
            <a:noAutofit/>
          </a:bodyPr>
          <a:lstStyle/>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Start by creating a scatter plot of the data to visually find out if any linear trend exists.</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Split the data into training and testing data by using the sklearn </a:t>
            </a:r>
            <a:r>
              <a:rPr lang="en" sz="1200">
                <a:solidFill>
                  <a:srgbClr val="24292E"/>
                </a:solidFill>
                <a:highlight>
                  <a:srgbClr val="EFEFEF"/>
                </a:highlight>
                <a:latin typeface="Consolas"/>
                <a:ea typeface="Consolas"/>
                <a:cs typeface="Consolas"/>
                <a:sym typeface="Consolas"/>
              </a:rPr>
              <a:t>train_test_split()</a:t>
            </a:r>
            <a:r>
              <a:rPr lang="en">
                <a:solidFill>
                  <a:srgbClr val="24292E"/>
                </a:solidFill>
                <a:highlight>
                  <a:srgbClr val="FFFFFF"/>
                </a:highlight>
                <a:latin typeface="Roboto"/>
                <a:ea typeface="Roboto"/>
                <a:cs typeface="Roboto"/>
                <a:sym typeface="Roboto"/>
              </a:rPr>
              <a:t> function.</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Use the linear regression model of sklearn to fit the model to the training data.</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Use the test data to make new predictions. Calculate the mean squared error (MSE) and the R-squared (R2) score for those predictions.</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Use </a:t>
            </a:r>
            <a:r>
              <a:rPr lang="en" sz="1200">
                <a:solidFill>
                  <a:srgbClr val="24292E"/>
                </a:solidFill>
                <a:highlight>
                  <a:srgbClr val="EFEFEF"/>
                </a:highlight>
                <a:latin typeface="Consolas"/>
                <a:ea typeface="Consolas"/>
                <a:cs typeface="Consolas"/>
                <a:sym typeface="Consolas"/>
              </a:rPr>
              <a:t>model.score()</a:t>
            </a:r>
            <a:r>
              <a:rPr lang="en">
                <a:solidFill>
                  <a:srgbClr val="24292E"/>
                </a:solidFill>
                <a:highlight>
                  <a:srgbClr val="FFFFFF"/>
                </a:highlight>
                <a:latin typeface="Roboto"/>
                <a:ea typeface="Roboto"/>
                <a:cs typeface="Roboto"/>
                <a:sym typeface="Roboto"/>
              </a:rPr>
              <a:t> to calculate the R2 score for the test data.</a:t>
            </a:r>
            <a:endParaRPr b="1">
              <a:solidFill>
                <a:srgbClr val="24292E"/>
              </a:solidFill>
              <a:highlight>
                <a:srgbClr val="FFFFFF"/>
              </a:highlight>
              <a:latin typeface="Roboto"/>
              <a:ea typeface="Roboto"/>
              <a:cs typeface="Roboto"/>
              <a:sym typeface="Roboto"/>
            </a:endParaRPr>
          </a:p>
        </p:txBody>
      </p:sp>
      <p:sp>
        <p:nvSpPr>
          <p:cNvPr id="773" name="Google Shape;773;p62"/>
          <p:cNvSpPr/>
          <p:nvPr/>
        </p:nvSpPr>
        <p:spPr>
          <a:xfrm>
            <a:off x="638838" y="1261927"/>
            <a:ext cx="8262900" cy="1795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6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779" name="Google Shape;779;p63"/>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pic>
        <p:nvPicPr>
          <p:cNvPr id="784" name="Google Shape;784;p64"/>
          <p:cNvPicPr preferRelativeResize="0"/>
          <p:nvPr/>
        </p:nvPicPr>
        <p:blipFill rotWithShape="1">
          <a:blip r:embed="rId3">
            <a:alphaModFix/>
          </a:blip>
          <a:srcRect b="12644" l="0" r="0" t="12359"/>
          <a:stretch/>
        </p:blipFill>
        <p:spPr>
          <a:xfrm>
            <a:off x="0" y="0"/>
            <a:ext cx="9144000" cy="5143500"/>
          </a:xfrm>
          <a:prstGeom prst="rect">
            <a:avLst/>
          </a:prstGeom>
          <a:noFill/>
          <a:ln>
            <a:noFill/>
          </a:ln>
        </p:spPr>
      </p:pic>
      <p:pic>
        <p:nvPicPr>
          <p:cNvPr descr="Clean 40 min timer counting downwards, 5 sec pre-count with beeps and then an alarm after 40 min plus 60 sec overtime.&#10;&#10;If you wish to support this channel you can make donations through PayPal here: (http://www.paypal.me/timetaker). Any amount would be greatly appreciated and help me to keep setting aside time for making new videos.&#10;&#10;I own all rights to both the video and audio files used in all my uploads, and every video is manually self-made from scratch using programs for which I have licenses. Credit and thanks for help creating two CC0 clips for my audio files goes to: TobiasCovers (https://www.youtube.com/tobiascovers) &amp; ryanconway (https://freesound.org/people/ryanconway).&#10;&#10;If you wish to use my video as a Picture-in-Picture complement in your own video, then start by sending me a private message explaining how you want to use it and what kind of video content it is. Most often it will be okay as long as you ask first and then follow a few simple conditions. However neither video nor sound from this copyrighted work may be used without my approval, doing so will be reported without warning." id="785" name="Google Shape;785;p64" title="40 minute Countdown timer (with alarm)">
            <a:hlinkClick r:id="rId4"/>
          </p:cNvPr>
          <p:cNvPicPr preferRelativeResize="0"/>
          <p:nvPr/>
        </p:nvPicPr>
        <p:blipFill>
          <a:blip r:embed="rId5">
            <a:alphaModFix/>
          </a:blip>
          <a:stretch>
            <a:fillRect/>
          </a:stretch>
        </p:blipFill>
        <p:spPr>
          <a:xfrm>
            <a:off x="152400" y="3198048"/>
            <a:ext cx="2345525" cy="1759153"/>
          </a:xfrm>
          <a:prstGeom prst="rect">
            <a:avLst/>
          </a:prstGeom>
          <a:noFill/>
          <a:ln>
            <a:noFill/>
          </a:ln>
        </p:spPr>
      </p:pic>
      <p:sp>
        <p:nvSpPr>
          <p:cNvPr id="786" name="Google Shape;786;p6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65"/>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792" name="Google Shape;792;p65"/>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0" lvl="0" marL="0" rtl="0" algn="l">
              <a:spcBef>
                <a:spcPts val="0"/>
              </a:spcBef>
              <a:spcAft>
                <a:spcPts val="0"/>
              </a:spcAft>
              <a:buNone/>
            </a:pPr>
            <a:r>
              <a:rPr lang="en"/>
              <a:t>           				     				    		               Logistic Regression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0"/>
          <p:cNvPicPr preferRelativeResize="0"/>
          <p:nvPr/>
        </p:nvPicPr>
        <p:blipFill rotWithShape="1">
          <a:blip r:embed="rId3">
            <a:alphaModFix/>
          </a:blip>
          <a:srcRect b="0" l="49" r="49" t="0"/>
          <a:stretch/>
        </p:blipFill>
        <p:spPr>
          <a:xfrm>
            <a:off x="0" y="-85675"/>
            <a:ext cx="9144000" cy="5148471"/>
          </a:xfrm>
          <a:prstGeom prst="rect">
            <a:avLst/>
          </a:prstGeom>
          <a:noFill/>
          <a:ln>
            <a:noFill/>
          </a:ln>
        </p:spPr>
      </p:pic>
      <p:sp>
        <p:nvSpPr>
          <p:cNvPr id="182" name="Google Shape;182;p30"/>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sz="2440">
                <a:solidFill>
                  <a:schemeClr val="dk1"/>
                </a:solidFill>
              </a:rPr>
              <a:t>Instructor Do: Demystifying Machine Learning</a:t>
            </a:r>
            <a:endParaRPr b="1" sz="2440">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
        <p:nvSpPr>
          <p:cNvPr id="183" name="Google Shape;183;p3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184" name="Google Shape;184;p30"/>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cxnSp>
        <p:nvCxnSpPr>
          <p:cNvPr id="185" name="Google Shape;185;p30"/>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pic>
        <p:nvPicPr>
          <p:cNvPr id="186" name="Google Shape;186;p30"/>
          <p:cNvPicPr preferRelativeResize="0"/>
          <p:nvPr/>
        </p:nvPicPr>
        <p:blipFill>
          <a:blip r:embed="rId4">
            <a:alphaModFix/>
          </a:blip>
          <a:stretch>
            <a:fillRect/>
          </a:stretch>
        </p:blipFill>
        <p:spPr>
          <a:xfrm>
            <a:off x="4766725" y="2571750"/>
            <a:ext cx="1554975" cy="906000"/>
          </a:xfrm>
          <a:prstGeom prst="rect">
            <a:avLst/>
          </a:prstGeom>
          <a:noFill/>
          <a:ln>
            <a:noFill/>
          </a:ln>
        </p:spPr>
      </p:pic>
      <p:pic>
        <p:nvPicPr>
          <p:cNvPr id="187" name="Google Shape;187;p30"/>
          <p:cNvPicPr preferRelativeResize="0"/>
          <p:nvPr/>
        </p:nvPicPr>
        <p:blipFill>
          <a:blip r:embed="rId5">
            <a:alphaModFix/>
          </a:blip>
          <a:stretch>
            <a:fillRect/>
          </a:stretch>
        </p:blipFill>
        <p:spPr>
          <a:xfrm>
            <a:off x="5444651" y="2968450"/>
            <a:ext cx="877050" cy="598675"/>
          </a:xfrm>
          <a:prstGeom prst="rect">
            <a:avLst/>
          </a:prstGeom>
          <a:noFill/>
          <a:ln>
            <a:noFill/>
          </a:ln>
        </p:spPr>
      </p:pic>
      <p:pic>
        <p:nvPicPr>
          <p:cNvPr id="188" name="Google Shape;188;p30"/>
          <p:cNvPicPr preferRelativeResize="0"/>
          <p:nvPr/>
        </p:nvPicPr>
        <p:blipFill>
          <a:blip r:embed="rId6">
            <a:alphaModFix/>
          </a:blip>
          <a:stretch>
            <a:fillRect/>
          </a:stretch>
        </p:blipFill>
        <p:spPr>
          <a:xfrm>
            <a:off x="4766725" y="2588001"/>
            <a:ext cx="2083150" cy="8328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66"/>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a:solidFill>
                  <a:schemeClr val="dk1"/>
                </a:solidFill>
              </a:rPr>
              <a:t>Instructor Do: Logistic Regression</a:t>
            </a:r>
            <a:endParaRPr/>
          </a:p>
        </p:txBody>
      </p:sp>
      <p:sp>
        <p:nvSpPr>
          <p:cNvPr id="798" name="Google Shape;798;p66"/>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799" name="Google Shape;799;p66"/>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00" name="Google Shape;800;p66"/>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Logistic Regression</a:t>
            </a:r>
            <a:endParaRPr b="1" sz="1800">
              <a:solidFill>
                <a:srgbClr val="FF0000"/>
              </a:solidFill>
              <a:latin typeface="Roboto"/>
              <a:ea typeface="Roboto"/>
              <a:cs typeface="Roboto"/>
              <a:sym typeface="Roboto"/>
            </a:endParaRPr>
          </a:p>
        </p:txBody>
      </p:sp>
      <p:sp>
        <p:nvSpPr>
          <p:cNvPr id="801" name="Google Shape;801;p66"/>
          <p:cNvSpPr/>
          <p:nvPr/>
        </p:nvSpPr>
        <p:spPr>
          <a:xfrm>
            <a:off x="438500" y="1179025"/>
            <a:ext cx="8394000" cy="34101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6"/>
          <p:cNvSpPr txBox="1"/>
          <p:nvPr>
            <p:ph idx="1" type="subTitle"/>
          </p:nvPr>
        </p:nvSpPr>
        <p:spPr>
          <a:xfrm>
            <a:off x="199500" y="1209375"/>
            <a:ext cx="8745000" cy="364800"/>
          </a:xfrm>
          <a:prstGeom prst="rect">
            <a:avLst/>
          </a:prstGeom>
        </p:spPr>
        <p:txBody>
          <a:bodyPr anchorCtr="0" anchor="t" bIns="0" lIns="457200" spcFirstLastPara="1" rIns="457200" wrap="square" tIns="91425">
            <a:noAutofit/>
          </a:bodyPr>
          <a:lstStyle/>
          <a:p>
            <a:pPr indent="0" lvl="0" marL="0" rtl="0" algn="l">
              <a:spcBef>
                <a:spcPts val="0"/>
              </a:spcBef>
              <a:spcAft>
                <a:spcPts val="0"/>
              </a:spcAft>
              <a:buClr>
                <a:schemeClr val="dk1"/>
              </a:buClr>
              <a:buSzPts val="275"/>
              <a:buFont typeface="Arial"/>
              <a:buNone/>
            </a:pPr>
            <a:r>
              <a:rPr lang="en" sz="1400">
                <a:solidFill>
                  <a:schemeClr val="dk1"/>
                </a:solidFill>
              </a:rPr>
              <a:t>Logistic regression is a classification algorithm used to predict a discrete set of classes or categories (e.g., Yes/No, Young/Old, Happy/Sad).</a:t>
            </a:r>
            <a:endParaRPr sz="1400">
              <a:solidFill>
                <a:schemeClr val="dk1"/>
              </a:solidFill>
            </a:endParaRPr>
          </a:p>
          <a:p>
            <a:pPr indent="0" lvl="0" marL="0" rtl="0" algn="l">
              <a:spcBef>
                <a:spcPts val="1000"/>
              </a:spcBef>
              <a:spcAft>
                <a:spcPts val="1200"/>
              </a:spcAft>
              <a:buSzPts val="275"/>
              <a:buNone/>
            </a:pPr>
            <a:r>
              <a:t/>
            </a:r>
            <a:endParaRPr sz="450">
              <a:solidFill>
                <a:schemeClr val="dk1"/>
              </a:solidFill>
            </a:endParaRPr>
          </a:p>
        </p:txBody>
      </p:sp>
      <p:sp>
        <p:nvSpPr>
          <p:cNvPr id="803" name="Google Shape;803;p66"/>
          <p:cNvSpPr/>
          <p:nvPr/>
        </p:nvSpPr>
        <p:spPr>
          <a:xfrm>
            <a:off x="3118400" y="1936950"/>
            <a:ext cx="5572200" cy="2564400"/>
          </a:xfrm>
          <a:prstGeom prst="rect">
            <a:avLst/>
          </a:prstGeom>
          <a:solidFill>
            <a:srgbClr val="C9D7DB">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Roboto"/>
              <a:ea typeface="Roboto"/>
              <a:cs typeface="Roboto"/>
              <a:sym typeface="Roboto"/>
            </a:endParaRPr>
          </a:p>
        </p:txBody>
      </p:sp>
      <p:pic>
        <p:nvPicPr>
          <p:cNvPr id="804" name="Google Shape;804;p66"/>
          <p:cNvPicPr preferRelativeResize="0"/>
          <p:nvPr/>
        </p:nvPicPr>
        <p:blipFill>
          <a:blip r:embed="rId3">
            <a:alphaModFix/>
          </a:blip>
          <a:stretch>
            <a:fillRect/>
          </a:stretch>
        </p:blipFill>
        <p:spPr>
          <a:xfrm>
            <a:off x="3065248" y="1852478"/>
            <a:ext cx="5803124" cy="2648950"/>
          </a:xfrm>
          <a:prstGeom prst="rect">
            <a:avLst/>
          </a:prstGeom>
          <a:noFill/>
          <a:ln>
            <a:noFill/>
          </a:ln>
        </p:spPr>
      </p:pic>
      <p:sp>
        <p:nvSpPr>
          <p:cNvPr id="805" name="Google Shape;805;p66"/>
          <p:cNvSpPr txBox="1"/>
          <p:nvPr/>
        </p:nvSpPr>
        <p:spPr>
          <a:xfrm>
            <a:off x="6907325" y="2063325"/>
            <a:ext cx="12201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b="1" lang="en" sz="1200">
                <a:solidFill>
                  <a:schemeClr val="dk1"/>
                </a:solidFill>
                <a:latin typeface="Roboto"/>
                <a:ea typeface="Roboto"/>
                <a:cs typeface="Roboto"/>
                <a:sym typeface="Roboto"/>
              </a:rPr>
              <a:t>Linear Model</a:t>
            </a:r>
            <a:endParaRPr b="1" sz="1200">
              <a:latin typeface="Roboto"/>
              <a:ea typeface="Roboto"/>
              <a:cs typeface="Roboto"/>
              <a:sym typeface="Roboto"/>
            </a:endParaRPr>
          </a:p>
        </p:txBody>
      </p:sp>
      <p:cxnSp>
        <p:nvCxnSpPr>
          <p:cNvPr id="806" name="Google Shape;806;p66"/>
          <p:cNvCxnSpPr/>
          <p:nvPr/>
        </p:nvCxnSpPr>
        <p:spPr>
          <a:xfrm rot="10800000">
            <a:off x="6606775" y="2254713"/>
            <a:ext cx="366000" cy="0"/>
          </a:xfrm>
          <a:prstGeom prst="straightConnector1">
            <a:avLst/>
          </a:prstGeom>
          <a:noFill/>
          <a:ln cap="flat" cmpd="sng" w="28575">
            <a:solidFill>
              <a:srgbClr val="FF0000"/>
            </a:solidFill>
            <a:prstDash val="solid"/>
            <a:round/>
            <a:headEnd len="med" w="med" type="none"/>
            <a:tailEnd len="med" w="med" type="triangle"/>
          </a:ln>
        </p:spPr>
      </p:cxnSp>
      <p:sp>
        <p:nvSpPr>
          <p:cNvPr id="807" name="Google Shape;807;p66"/>
          <p:cNvSpPr txBox="1"/>
          <p:nvPr/>
        </p:nvSpPr>
        <p:spPr>
          <a:xfrm>
            <a:off x="7210000" y="2520795"/>
            <a:ext cx="1220100" cy="3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b="1" lang="en" sz="1200">
                <a:solidFill>
                  <a:schemeClr val="dk1"/>
                </a:solidFill>
                <a:latin typeface="Roboto"/>
                <a:ea typeface="Roboto"/>
                <a:cs typeface="Roboto"/>
                <a:sym typeface="Roboto"/>
              </a:rPr>
              <a:t>Logistic Model</a:t>
            </a:r>
            <a:endParaRPr b="1" sz="1200">
              <a:latin typeface="Roboto"/>
              <a:ea typeface="Roboto"/>
              <a:cs typeface="Roboto"/>
              <a:sym typeface="Roboto"/>
            </a:endParaRPr>
          </a:p>
        </p:txBody>
      </p:sp>
      <p:cxnSp>
        <p:nvCxnSpPr>
          <p:cNvPr id="808" name="Google Shape;808;p66"/>
          <p:cNvCxnSpPr/>
          <p:nvPr/>
        </p:nvCxnSpPr>
        <p:spPr>
          <a:xfrm>
            <a:off x="7453800" y="2862758"/>
            <a:ext cx="0" cy="388500"/>
          </a:xfrm>
          <a:prstGeom prst="straightConnector1">
            <a:avLst/>
          </a:prstGeom>
          <a:noFill/>
          <a:ln cap="flat" cmpd="sng" w="28575">
            <a:solidFill>
              <a:srgbClr val="FF0000"/>
            </a:solidFill>
            <a:prstDash val="solid"/>
            <a:round/>
            <a:headEnd len="med" w="med" type="none"/>
            <a:tailEnd len="med" w="med" type="triangle"/>
          </a:ln>
        </p:spPr>
      </p:cxnSp>
      <p:sp>
        <p:nvSpPr>
          <p:cNvPr id="809" name="Google Shape;809;p66"/>
          <p:cNvSpPr/>
          <p:nvPr/>
        </p:nvSpPr>
        <p:spPr>
          <a:xfrm>
            <a:off x="506900" y="1272875"/>
            <a:ext cx="8259900" cy="4995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6"/>
          <p:cNvSpPr/>
          <p:nvPr/>
        </p:nvSpPr>
        <p:spPr>
          <a:xfrm>
            <a:off x="500825" y="1936950"/>
            <a:ext cx="2564400" cy="25644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6"/>
          <p:cNvSpPr txBox="1"/>
          <p:nvPr>
            <p:ph idx="3" type="body"/>
          </p:nvPr>
        </p:nvSpPr>
        <p:spPr>
          <a:xfrm>
            <a:off x="199675" y="2053100"/>
            <a:ext cx="3279000" cy="2017500"/>
          </a:xfrm>
          <a:prstGeom prst="rect">
            <a:avLst/>
          </a:prstGeom>
        </p:spPr>
        <p:txBody>
          <a:bodyPr anchorCtr="0" anchor="t" bIns="914400" lIns="457200" spcFirstLastPara="1" rIns="457200" wrap="square" tIns="0">
            <a:normAutofit fontScale="25000" lnSpcReduction="20000"/>
          </a:bodyPr>
          <a:lstStyle/>
          <a:p>
            <a:pPr indent="0" lvl="0" marL="0" rtl="0" algn="l">
              <a:spcBef>
                <a:spcPts val="0"/>
              </a:spcBef>
              <a:spcAft>
                <a:spcPts val="0"/>
              </a:spcAft>
              <a:buClr>
                <a:schemeClr val="dk1"/>
              </a:buClr>
              <a:buSzPts val="275"/>
              <a:buFont typeface="Arial"/>
              <a:buNone/>
            </a:pPr>
            <a:r>
              <a:rPr lang="en" sz="5610">
                <a:solidFill>
                  <a:schemeClr val="dk1"/>
                </a:solidFill>
              </a:rPr>
              <a:t>Unlike linear regression, which outputs continuous numerical values (for example, age), logistic regression applies an activation function, such as the sigmoid function, to return a probability value of 0 or 1. This can then be mapped to a discrete class like “Young” or “Old.”</a:t>
            </a:r>
            <a:endParaRPr sz="5610">
              <a:solidFill>
                <a:schemeClr val="dk1"/>
              </a:solidFill>
            </a:endParaRPr>
          </a:p>
          <a:p>
            <a:pPr indent="0" lvl="0" marL="0" rtl="0" algn="l">
              <a:spcBef>
                <a:spcPts val="0"/>
              </a:spcBef>
              <a:spcAft>
                <a:spcPts val="80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67"/>
          <p:cNvSpPr txBox="1"/>
          <p:nvPr>
            <p:ph type="title"/>
          </p:nvPr>
        </p:nvSpPr>
        <p:spPr>
          <a:xfrm>
            <a:off x="-12300" y="0"/>
            <a:ext cx="9168600" cy="533700"/>
          </a:xfrm>
          <a:prstGeom prst="rect">
            <a:avLst/>
          </a:prstGeom>
        </p:spPr>
        <p:txBody>
          <a:bodyPr anchorCtr="0" anchor="t" bIns="91425" lIns="457200" spcFirstLastPara="1" rIns="274300" wrap="square" tIns="182875">
            <a:normAutofit fontScale="90000"/>
          </a:bodyPr>
          <a:lstStyle/>
          <a:p>
            <a:pPr indent="0" lvl="0" marL="0" rtl="0" algn="l">
              <a:spcBef>
                <a:spcPts val="0"/>
              </a:spcBef>
              <a:spcAft>
                <a:spcPts val="0"/>
              </a:spcAft>
              <a:buNone/>
            </a:pPr>
            <a:r>
              <a:rPr lang="en">
                <a:solidFill>
                  <a:schemeClr val="dk1"/>
                </a:solidFill>
              </a:rPr>
              <a:t>Instructor Do: Logistic Regression</a:t>
            </a:r>
            <a:endParaRPr/>
          </a:p>
        </p:txBody>
      </p:sp>
      <p:sp>
        <p:nvSpPr>
          <p:cNvPr id="817" name="Google Shape;817;p67"/>
          <p:cNvSpPr txBox="1"/>
          <p:nvPr>
            <p:ph idx="2"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818" name="Google Shape;818;p67"/>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19" name="Google Shape;819;p67"/>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Predicting a discrete output or category (Classification)</a:t>
            </a:r>
            <a:endParaRPr b="1" sz="1800">
              <a:solidFill>
                <a:srgbClr val="FF0000"/>
              </a:solidFill>
              <a:latin typeface="Roboto"/>
              <a:ea typeface="Roboto"/>
              <a:cs typeface="Roboto"/>
              <a:sym typeface="Roboto"/>
            </a:endParaRPr>
          </a:p>
        </p:txBody>
      </p:sp>
      <p:sp>
        <p:nvSpPr>
          <p:cNvPr id="820" name="Google Shape;820;p67"/>
          <p:cNvSpPr/>
          <p:nvPr/>
        </p:nvSpPr>
        <p:spPr>
          <a:xfrm>
            <a:off x="895700" y="1433950"/>
            <a:ext cx="6840300" cy="31551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 name="Google Shape;821;p67"/>
          <p:cNvCxnSpPr/>
          <p:nvPr/>
        </p:nvCxnSpPr>
        <p:spPr>
          <a:xfrm>
            <a:off x="4874426" y="2991212"/>
            <a:ext cx="705300" cy="11400"/>
          </a:xfrm>
          <a:prstGeom prst="straightConnector1">
            <a:avLst/>
          </a:prstGeom>
          <a:noFill/>
          <a:ln cap="flat" cmpd="sng" w="38100">
            <a:solidFill>
              <a:srgbClr val="0070C0">
                <a:alpha val="31760"/>
              </a:srgbClr>
            </a:solidFill>
            <a:prstDash val="solid"/>
            <a:miter lim="800000"/>
            <a:headEnd len="sm" w="sm" type="none"/>
            <a:tailEnd len="med" w="med" type="triangle"/>
          </a:ln>
        </p:spPr>
      </p:cxnSp>
      <p:cxnSp>
        <p:nvCxnSpPr>
          <p:cNvPr id="822" name="Google Shape;822;p67"/>
          <p:cNvCxnSpPr/>
          <p:nvPr/>
        </p:nvCxnSpPr>
        <p:spPr>
          <a:xfrm>
            <a:off x="4874426" y="2267252"/>
            <a:ext cx="705300" cy="11400"/>
          </a:xfrm>
          <a:prstGeom prst="straightConnector1">
            <a:avLst/>
          </a:prstGeom>
          <a:noFill/>
          <a:ln cap="flat" cmpd="sng" w="38100">
            <a:solidFill>
              <a:srgbClr val="0070C0">
                <a:alpha val="31760"/>
              </a:srgbClr>
            </a:solidFill>
            <a:prstDash val="solid"/>
            <a:miter lim="800000"/>
            <a:headEnd len="sm" w="sm" type="none"/>
            <a:tailEnd len="med" w="med" type="triangle"/>
          </a:ln>
        </p:spPr>
      </p:cxnSp>
      <p:sp>
        <p:nvSpPr>
          <p:cNvPr id="823" name="Google Shape;823;p67"/>
          <p:cNvSpPr/>
          <p:nvPr/>
        </p:nvSpPr>
        <p:spPr>
          <a:xfrm flipH="1">
            <a:off x="3707543" y="1808646"/>
            <a:ext cx="1245900" cy="18240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7"/>
          <p:cNvSpPr/>
          <p:nvPr/>
        </p:nvSpPr>
        <p:spPr>
          <a:xfrm flipH="1">
            <a:off x="2094129" y="1808646"/>
            <a:ext cx="1245900" cy="1824000"/>
          </a:xfrm>
          <a:prstGeom prst="round2DiagRect">
            <a:avLst>
              <a:gd fmla="val 16667" name="adj1"/>
              <a:gd fmla="val 0" name="adj2"/>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7"/>
          <p:cNvSpPr/>
          <p:nvPr/>
        </p:nvSpPr>
        <p:spPr>
          <a:xfrm>
            <a:off x="2383850" y="2008767"/>
            <a:ext cx="528600" cy="528600"/>
          </a:xfrm>
          <a:prstGeom prst="ellipse">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826" name="Google Shape;826;p67"/>
          <p:cNvSpPr/>
          <p:nvPr/>
        </p:nvSpPr>
        <p:spPr>
          <a:xfrm>
            <a:off x="2383850" y="2723302"/>
            <a:ext cx="528600" cy="528600"/>
          </a:xfrm>
          <a:prstGeom prst="ellipse">
            <a:avLst/>
          </a:prstGeom>
          <a:solidFill>
            <a:srgbClr val="C9D7DB">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827" name="Google Shape;827;p67"/>
          <p:cNvSpPr/>
          <p:nvPr/>
        </p:nvSpPr>
        <p:spPr>
          <a:xfrm>
            <a:off x="2444437" y="2126501"/>
            <a:ext cx="528600" cy="2682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300">
                <a:latin typeface="Inconsolata"/>
                <a:ea typeface="Inconsolata"/>
                <a:cs typeface="Inconsolata"/>
                <a:sym typeface="Inconsolata"/>
              </a:rPr>
              <a:t>Bias</a:t>
            </a:r>
            <a:endParaRPr sz="1300">
              <a:latin typeface="Inconsolata"/>
              <a:ea typeface="Inconsolata"/>
              <a:cs typeface="Inconsolata"/>
              <a:sym typeface="Inconsolata"/>
            </a:endParaRPr>
          </a:p>
        </p:txBody>
      </p:sp>
      <p:sp>
        <p:nvSpPr>
          <p:cNvPr id="828" name="Google Shape;828;p67"/>
          <p:cNvSpPr/>
          <p:nvPr/>
        </p:nvSpPr>
        <p:spPr>
          <a:xfrm>
            <a:off x="2383850" y="2836100"/>
            <a:ext cx="528600" cy="268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latin typeface="Inconsolata"/>
                <a:ea typeface="Inconsolata"/>
                <a:cs typeface="Inconsolata"/>
                <a:sym typeface="Inconsolata"/>
              </a:rPr>
              <a:t>X</a:t>
            </a:r>
            <a:endParaRPr sz="1800">
              <a:latin typeface="Inconsolata"/>
              <a:ea typeface="Inconsolata"/>
              <a:cs typeface="Inconsolata"/>
              <a:sym typeface="Inconsolata"/>
            </a:endParaRPr>
          </a:p>
        </p:txBody>
      </p:sp>
      <p:cxnSp>
        <p:nvCxnSpPr>
          <p:cNvPr id="829" name="Google Shape;829;p67"/>
          <p:cNvCxnSpPr/>
          <p:nvPr/>
        </p:nvCxnSpPr>
        <p:spPr>
          <a:xfrm>
            <a:off x="2896692" y="2991212"/>
            <a:ext cx="705300" cy="11400"/>
          </a:xfrm>
          <a:prstGeom prst="straightConnector1">
            <a:avLst/>
          </a:prstGeom>
          <a:noFill/>
          <a:ln cap="flat" cmpd="sng" w="38100">
            <a:solidFill>
              <a:srgbClr val="0070C0">
                <a:alpha val="31760"/>
              </a:srgbClr>
            </a:solidFill>
            <a:prstDash val="solid"/>
            <a:miter lim="800000"/>
            <a:headEnd len="sm" w="sm" type="none"/>
            <a:tailEnd len="med" w="med" type="triangle"/>
          </a:ln>
        </p:spPr>
      </p:cxnSp>
      <p:cxnSp>
        <p:nvCxnSpPr>
          <p:cNvPr id="830" name="Google Shape;830;p67"/>
          <p:cNvCxnSpPr/>
          <p:nvPr/>
        </p:nvCxnSpPr>
        <p:spPr>
          <a:xfrm>
            <a:off x="3897188" y="2152303"/>
            <a:ext cx="708300" cy="291000"/>
          </a:xfrm>
          <a:prstGeom prst="straightConnector1">
            <a:avLst/>
          </a:prstGeom>
          <a:noFill/>
          <a:ln>
            <a:noFill/>
          </a:ln>
        </p:spPr>
      </p:cxnSp>
      <p:cxnSp>
        <p:nvCxnSpPr>
          <p:cNvPr id="831" name="Google Shape;831;p67"/>
          <p:cNvCxnSpPr/>
          <p:nvPr/>
        </p:nvCxnSpPr>
        <p:spPr>
          <a:xfrm>
            <a:off x="2896692" y="2267252"/>
            <a:ext cx="705300" cy="11400"/>
          </a:xfrm>
          <a:prstGeom prst="straightConnector1">
            <a:avLst/>
          </a:prstGeom>
          <a:noFill/>
          <a:ln cap="flat" cmpd="sng" w="38100">
            <a:solidFill>
              <a:srgbClr val="0070C0">
                <a:alpha val="31760"/>
              </a:srgbClr>
            </a:solidFill>
            <a:prstDash val="solid"/>
            <a:miter lim="800000"/>
            <a:headEnd len="sm" w="sm" type="none"/>
            <a:tailEnd len="med" w="med" type="triangle"/>
          </a:ln>
        </p:spPr>
      </p:cxnSp>
      <p:sp>
        <p:nvSpPr>
          <p:cNvPr id="832" name="Google Shape;832;p67"/>
          <p:cNvSpPr txBox="1"/>
          <p:nvPr/>
        </p:nvSpPr>
        <p:spPr>
          <a:xfrm>
            <a:off x="2356216" y="3632616"/>
            <a:ext cx="8331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b="1" lang="en" sz="1200">
                <a:solidFill>
                  <a:srgbClr val="000000"/>
                </a:solidFill>
                <a:latin typeface="Roboto"/>
                <a:ea typeface="Roboto"/>
                <a:cs typeface="Roboto"/>
                <a:sym typeface="Roboto"/>
              </a:rPr>
              <a:t>Linear Model</a:t>
            </a:r>
            <a:endParaRPr b="1" sz="1200">
              <a:latin typeface="Roboto"/>
              <a:ea typeface="Roboto"/>
              <a:cs typeface="Roboto"/>
              <a:sym typeface="Roboto"/>
            </a:endParaRPr>
          </a:p>
        </p:txBody>
      </p:sp>
      <p:sp>
        <p:nvSpPr>
          <p:cNvPr id="833" name="Google Shape;833;p67"/>
          <p:cNvSpPr txBox="1"/>
          <p:nvPr/>
        </p:nvSpPr>
        <p:spPr>
          <a:xfrm>
            <a:off x="4001640" y="3632613"/>
            <a:ext cx="8331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b="1" lang="en" sz="1200">
                <a:solidFill>
                  <a:srgbClr val="000000"/>
                </a:solidFill>
                <a:latin typeface="Roboto"/>
                <a:ea typeface="Roboto"/>
                <a:cs typeface="Roboto"/>
                <a:sym typeface="Roboto"/>
              </a:rPr>
              <a:t>Logistic Model</a:t>
            </a:r>
            <a:endParaRPr b="1" sz="1200">
              <a:latin typeface="Roboto"/>
              <a:ea typeface="Roboto"/>
              <a:cs typeface="Roboto"/>
              <a:sym typeface="Roboto"/>
            </a:endParaRPr>
          </a:p>
        </p:txBody>
      </p:sp>
      <p:sp>
        <p:nvSpPr>
          <p:cNvPr id="834" name="Google Shape;834;p67"/>
          <p:cNvSpPr/>
          <p:nvPr/>
        </p:nvSpPr>
        <p:spPr>
          <a:xfrm>
            <a:off x="3773469" y="2325681"/>
            <a:ext cx="1125900" cy="5748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500">
                <a:latin typeface="Inconsolata"/>
                <a:ea typeface="Inconsolata"/>
                <a:cs typeface="Inconsolata"/>
                <a:sym typeface="Inconsolata"/>
              </a:rPr>
              <a:t>Activation</a:t>
            </a:r>
            <a:endParaRPr sz="1500">
              <a:latin typeface="Inconsolata"/>
              <a:ea typeface="Inconsolata"/>
              <a:cs typeface="Inconsolata"/>
              <a:sym typeface="Inconsolata"/>
            </a:endParaRPr>
          </a:p>
          <a:p>
            <a:pPr indent="0" lvl="0" marL="0" marR="0" rtl="0" algn="ctr">
              <a:spcBef>
                <a:spcPts val="0"/>
              </a:spcBef>
              <a:spcAft>
                <a:spcPts val="0"/>
              </a:spcAft>
              <a:buNone/>
            </a:pPr>
            <a:r>
              <a:rPr lang="en" sz="1500">
                <a:latin typeface="Inconsolata"/>
                <a:ea typeface="Inconsolata"/>
                <a:cs typeface="Inconsolata"/>
                <a:sym typeface="Inconsolata"/>
              </a:rPr>
              <a:t>Function</a:t>
            </a:r>
            <a:endParaRPr sz="1500">
              <a:latin typeface="Inconsolata"/>
              <a:ea typeface="Inconsolata"/>
              <a:cs typeface="Inconsolata"/>
              <a:sym typeface="Inconsolata"/>
            </a:endParaRPr>
          </a:p>
        </p:txBody>
      </p:sp>
      <p:sp>
        <p:nvSpPr>
          <p:cNvPr id="835" name="Google Shape;835;p67"/>
          <p:cNvSpPr txBox="1"/>
          <p:nvPr/>
        </p:nvSpPr>
        <p:spPr>
          <a:xfrm>
            <a:off x="5166504" y="3632625"/>
            <a:ext cx="1712400" cy="57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b="1" lang="en" sz="1200">
                <a:solidFill>
                  <a:srgbClr val="000000"/>
                </a:solidFill>
                <a:latin typeface="Roboto"/>
                <a:ea typeface="Roboto"/>
                <a:cs typeface="Roboto"/>
                <a:sym typeface="Roboto"/>
              </a:rPr>
              <a:t>Discrete Output</a:t>
            </a:r>
            <a:br>
              <a:rPr b="1" lang="en" sz="1200">
                <a:solidFill>
                  <a:srgbClr val="000000"/>
                </a:solidFill>
                <a:latin typeface="Roboto"/>
                <a:ea typeface="Roboto"/>
                <a:cs typeface="Roboto"/>
                <a:sym typeface="Roboto"/>
              </a:rPr>
            </a:br>
            <a:r>
              <a:rPr b="1" lang="en" sz="1200">
                <a:solidFill>
                  <a:srgbClr val="000000"/>
                </a:solidFill>
                <a:latin typeface="Roboto"/>
                <a:ea typeface="Roboto"/>
                <a:cs typeface="Roboto"/>
                <a:sym typeface="Roboto"/>
              </a:rPr>
              <a:t>0 or 1</a:t>
            </a:r>
            <a:br>
              <a:rPr b="1" lang="en" sz="1200">
                <a:solidFill>
                  <a:srgbClr val="000000"/>
                </a:solidFill>
                <a:latin typeface="Roboto"/>
                <a:ea typeface="Roboto"/>
                <a:cs typeface="Roboto"/>
                <a:sym typeface="Roboto"/>
              </a:rPr>
            </a:br>
            <a:r>
              <a:rPr b="1" lang="en" sz="1200">
                <a:solidFill>
                  <a:srgbClr val="000000"/>
                </a:solidFill>
                <a:latin typeface="Roboto"/>
                <a:ea typeface="Roboto"/>
                <a:cs typeface="Roboto"/>
                <a:sym typeface="Roboto"/>
              </a:rPr>
              <a:t>“Happy“ or “Sad”</a:t>
            </a:r>
            <a:endParaRPr b="1" sz="1200">
              <a:solidFill>
                <a:srgbClr val="000000"/>
              </a:solidFill>
              <a:latin typeface="Roboto"/>
              <a:ea typeface="Roboto"/>
              <a:cs typeface="Roboto"/>
              <a:sym typeface="Roboto"/>
            </a:endParaRPr>
          </a:p>
        </p:txBody>
      </p:sp>
      <p:pic>
        <p:nvPicPr>
          <p:cNvPr id="836" name="Google Shape;836;p67"/>
          <p:cNvPicPr preferRelativeResize="0"/>
          <p:nvPr/>
        </p:nvPicPr>
        <p:blipFill>
          <a:blip r:embed="rId3">
            <a:alphaModFix/>
          </a:blip>
          <a:stretch>
            <a:fillRect/>
          </a:stretch>
        </p:blipFill>
        <p:spPr>
          <a:xfrm>
            <a:off x="5736313" y="2015189"/>
            <a:ext cx="567326" cy="567331"/>
          </a:xfrm>
          <a:prstGeom prst="rect">
            <a:avLst/>
          </a:prstGeom>
          <a:noFill/>
          <a:ln>
            <a:noFill/>
          </a:ln>
        </p:spPr>
      </p:pic>
      <p:pic>
        <p:nvPicPr>
          <p:cNvPr id="837" name="Google Shape;837;p67"/>
          <p:cNvPicPr preferRelativeResize="0"/>
          <p:nvPr/>
        </p:nvPicPr>
        <p:blipFill>
          <a:blip r:embed="rId4">
            <a:alphaModFix/>
          </a:blip>
          <a:stretch>
            <a:fillRect/>
          </a:stretch>
        </p:blipFill>
        <p:spPr>
          <a:xfrm>
            <a:off x="5755440" y="2823362"/>
            <a:ext cx="567326" cy="567331"/>
          </a:xfrm>
          <a:prstGeom prst="rect">
            <a:avLst/>
          </a:prstGeom>
          <a:noFill/>
          <a:ln>
            <a:noFill/>
          </a:ln>
        </p:spPr>
      </p:pic>
      <p:sp>
        <p:nvSpPr>
          <p:cNvPr id="838" name="Google Shape;838;p67"/>
          <p:cNvSpPr txBox="1"/>
          <p:nvPr/>
        </p:nvSpPr>
        <p:spPr>
          <a:xfrm>
            <a:off x="5635236" y="2544388"/>
            <a:ext cx="8079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Clr>
                <a:srgbClr val="000000"/>
              </a:buClr>
              <a:buSzPts val="1100"/>
              <a:buFont typeface="Arial"/>
              <a:buNone/>
            </a:pPr>
            <a:r>
              <a:rPr b="1" lang="en" sz="1200">
                <a:solidFill>
                  <a:srgbClr val="000000"/>
                </a:solidFill>
                <a:latin typeface="Roboto"/>
                <a:ea typeface="Roboto"/>
                <a:cs typeface="Roboto"/>
                <a:sym typeface="Roboto"/>
              </a:rPr>
              <a:t>Happy</a:t>
            </a:r>
            <a:endParaRPr/>
          </a:p>
        </p:txBody>
      </p:sp>
      <p:sp>
        <p:nvSpPr>
          <p:cNvPr id="839" name="Google Shape;839;p67"/>
          <p:cNvSpPr txBox="1"/>
          <p:nvPr/>
        </p:nvSpPr>
        <p:spPr>
          <a:xfrm>
            <a:off x="5635236" y="3408212"/>
            <a:ext cx="807900" cy="2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b="1" lang="en" sz="1200">
                <a:solidFill>
                  <a:srgbClr val="000000"/>
                </a:solidFill>
                <a:latin typeface="Roboto"/>
                <a:ea typeface="Roboto"/>
                <a:cs typeface="Roboto"/>
                <a:sym typeface="Roboto"/>
              </a:rPr>
              <a:t>Sad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68"/>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p>
            <a:pPr indent="0" lvl="0" marL="0" rtl="0" algn="r">
              <a:spcBef>
                <a:spcPts val="0"/>
              </a:spcBef>
              <a:spcAft>
                <a:spcPts val="0"/>
              </a:spcAft>
              <a:buNone/>
            </a:pPr>
            <a:r>
              <a:rPr lang="en"/>
              <a:t>  20 Minutes</a:t>
            </a:r>
            <a:endParaRPr/>
          </a:p>
        </p:txBody>
      </p:sp>
      <p:sp>
        <p:nvSpPr>
          <p:cNvPr id="845" name="Google Shape;845;p6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46" name="Google Shape;846;p68"/>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847" name="Google Shape;847;p68"/>
          <p:cNvSpPr txBox="1"/>
          <p:nvPr>
            <p:ph idx="2" type="title"/>
          </p:nvPr>
        </p:nvSpPr>
        <p:spPr>
          <a:xfrm>
            <a:off x="273900" y="1042875"/>
            <a:ext cx="8764500" cy="2764200"/>
          </a:xfrm>
          <a:prstGeom prst="rect">
            <a:avLst/>
          </a:prstGeom>
        </p:spPr>
        <p:txBody>
          <a:bodyPr anchorCtr="0" anchor="t" bIns="457200" lIns="2560300" spcFirstLastPara="1" rIns="457200" wrap="square" tIns="0">
            <a:normAutofit/>
          </a:bodyPr>
          <a:lstStyle/>
          <a:p>
            <a:pPr indent="0" lvl="0" marL="0" rtl="0" algn="l">
              <a:spcBef>
                <a:spcPts val="0"/>
              </a:spcBef>
              <a:spcAft>
                <a:spcPts val="0"/>
              </a:spcAft>
              <a:buClr>
                <a:schemeClr val="dk1"/>
              </a:buClr>
              <a:buSzPts val="1100"/>
              <a:buFont typeface="Arial"/>
              <a:buNone/>
            </a:pPr>
            <a:r>
              <a:rPr b="1" lang="en" sz="2300"/>
              <a:t>Activity: Counterfeit Catcher</a:t>
            </a:r>
            <a:endParaRPr b="1" sz="2300"/>
          </a:p>
          <a:p>
            <a:pPr indent="0" lvl="0" marL="0" rtl="0" algn="l">
              <a:spcBef>
                <a:spcPts val="0"/>
              </a:spcBef>
              <a:spcAft>
                <a:spcPts val="0"/>
              </a:spcAft>
              <a:buClr>
                <a:schemeClr val="dk1"/>
              </a:buClr>
              <a:buSzPts val="1100"/>
              <a:buFont typeface="Arial"/>
              <a:buNone/>
            </a:pPr>
            <a:r>
              <a:t/>
            </a:r>
            <a:endParaRPr b="1" sz="2300"/>
          </a:p>
          <a:p>
            <a:pPr indent="0" lvl="0" marL="0" rtl="0" algn="l">
              <a:spcBef>
                <a:spcPts val="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In this activity, you will</a:t>
            </a:r>
            <a:r>
              <a:rPr lang="en" sz="1800">
                <a:latin typeface="Roboto Light"/>
                <a:ea typeface="Roboto Light"/>
                <a:cs typeface="Roboto Light"/>
                <a:sym typeface="Roboto Light"/>
              </a:rPr>
              <a:t> apply logistic regression to predict whether a particular note is counterfeit or legitimate by using computed features from digitized images</a:t>
            </a:r>
            <a:r>
              <a:rPr lang="en" sz="1800">
                <a:solidFill>
                  <a:srgbClr val="24292E"/>
                </a:solidFill>
                <a:latin typeface="Roboto Light"/>
                <a:ea typeface="Roboto Light"/>
                <a:cs typeface="Roboto Light"/>
                <a:sym typeface="Roboto Light"/>
              </a:rPr>
              <a:t>.</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t/>
            </a:r>
            <a:endParaRPr sz="1900">
              <a:latin typeface="Roboto Light"/>
              <a:ea typeface="Roboto Light"/>
              <a:cs typeface="Roboto Light"/>
              <a:sym typeface="Roboto 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69"/>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Instructions:</a:t>
            </a:r>
            <a:endParaRPr b="1"/>
          </a:p>
        </p:txBody>
      </p:sp>
      <p:sp>
        <p:nvSpPr>
          <p:cNvPr id="853" name="Google Shape;853;p6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Activity: Counterfeit Catcher</a:t>
            </a:r>
            <a:endParaRPr b="1" sz="2440">
              <a:latin typeface="Roboto"/>
              <a:ea typeface="Roboto"/>
              <a:cs typeface="Roboto"/>
              <a:sym typeface="Roboto"/>
            </a:endParaRPr>
          </a:p>
        </p:txBody>
      </p:sp>
      <p:sp>
        <p:nvSpPr>
          <p:cNvPr id="854" name="Google Shape;854;p6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55" name="Google Shape;855;p69"/>
          <p:cNvSpPr txBox="1"/>
          <p:nvPr/>
        </p:nvSpPr>
        <p:spPr>
          <a:xfrm>
            <a:off x="242263" y="1341150"/>
            <a:ext cx="8596800" cy="1297500"/>
          </a:xfrm>
          <a:prstGeom prst="rect">
            <a:avLst/>
          </a:prstGeom>
          <a:noFill/>
          <a:ln>
            <a:noFill/>
          </a:ln>
        </p:spPr>
        <p:txBody>
          <a:bodyPr anchorCtr="0" anchor="t" bIns="91425" lIns="91425" spcFirstLastPara="1" rIns="91425" wrap="square" tIns="91425">
            <a:noAutofit/>
          </a:bodyPr>
          <a:lstStyle/>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Split your data into training and testing data.</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Create a logistic regression model with sklearn.</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Fit the model to the training data.</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Make 10 predictions, and then compare them to the testing data labels.</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Roboto"/>
              <a:buAutoNum type="arabicPeriod"/>
            </a:pPr>
            <a:r>
              <a:rPr lang="en">
                <a:solidFill>
                  <a:srgbClr val="24292E"/>
                </a:solidFill>
                <a:highlight>
                  <a:srgbClr val="FFFFFF"/>
                </a:highlight>
                <a:latin typeface="Roboto"/>
                <a:ea typeface="Roboto"/>
                <a:cs typeface="Roboto"/>
                <a:sym typeface="Roboto"/>
              </a:rPr>
              <a:t>Compute the accuracy score for the training data and the testing data separately. </a:t>
            </a:r>
            <a:endParaRPr>
              <a:solidFill>
                <a:srgbClr val="24292E"/>
              </a:solidFill>
              <a:highlight>
                <a:srgbClr val="FFFFFF"/>
              </a:highlight>
              <a:latin typeface="Roboto"/>
              <a:ea typeface="Roboto"/>
              <a:cs typeface="Roboto"/>
              <a:sym typeface="Roboto"/>
            </a:endParaRPr>
          </a:p>
        </p:txBody>
      </p:sp>
      <p:sp>
        <p:nvSpPr>
          <p:cNvPr id="856" name="Google Shape;856;p69"/>
          <p:cNvSpPr/>
          <p:nvPr/>
        </p:nvSpPr>
        <p:spPr>
          <a:xfrm>
            <a:off x="638838" y="1261927"/>
            <a:ext cx="8262900" cy="1795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7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62" name="Google Shape;862;p70"/>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7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68" name="Google Shape;868;p71"/>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0" lvl="0" marL="0" rtl="0" algn="l">
              <a:spcBef>
                <a:spcPts val="0"/>
              </a:spcBef>
              <a:spcAft>
                <a:spcPts val="0"/>
              </a:spcAft>
              <a:buNone/>
            </a:pPr>
            <a:r>
              <a:rPr lang="en"/>
              <a:t>           				     				    		                   Confusion Matrix</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sp>
        <p:nvSpPr>
          <p:cNvPr id="873" name="Google Shape;873;p72"/>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What is a Confusion Matrix?</a:t>
            </a:r>
            <a:endParaRPr b="1"/>
          </a:p>
        </p:txBody>
      </p:sp>
      <p:sp>
        <p:nvSpPr>
          <p:cNvPr id="874" name="Google Shape;874;p7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Confusion Matrix</a:t>
            </a:r>
            <a:endParaRPr b="1" sz="2440">
              <a:latin typeface="Roboto"/>
              <a:ea typeface="Roboto"/>
              <a:cs typeface="Roboto"/>
              <a:sym typeface="Roboto"/>
            </a:endParaRPr>
          </a:p>
        </p:txBody>
      </p:sp>
      <p:sp>
        <p:nvSpPr>
          <p:cNvPr id="875" name="Google Shape;875;p7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76" name="Google Shape;876;p72"/>
          <p:cNvSpPr txBox="1"/>
          <p:nvPr/>
        </p:nvSpPr>
        <p:spPr>
          <a:xfrm>
            <a:off x="510025" y="1097975"/>
            <a:ext cx="82416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A Confusion Matrix compares the predicted values from a model against the actual values. The entries of the confusion matrix are the number of True Positives (TP), True Negatives (TN), False Positives (FP), and False Negatives (FN).</a:t>
            </a:r>
            <a:endParaRPr sz="1000"/>
          </a:p>
        </p:txBody>
      </p:sp>
      <p:graphicFrame>
        <p:nvGraphicFramePr>
          <p:cNvPr id="877" name="Google Shape;877;p72"/>
          <p:cNvGraphicFramePr/>
          <p:nvPr/>
        </p:nvGraphicFramePr>
        <p:xfrm>
          <a:off x="1104900" y="2237713"/>
          <a:ext cx="3000000" cy="3000000"/>
        </p:xfrm>
        <a:graphic>
          <a:graphicData uri="http://schemas.openxmlformats.org/drawingml/2006/table">
            <a:tbl>
              <a:tblPr>
                <a:noFill/>
                <a:tableStyleId>{AD4E54ED-EBDD-4522-A3AD-B8C66A44C79E}</a:tableStyleId>
              </a:tblPr>
              <a:tblGrid>
                <a:gridCol w="2413000"/>
                <a:gridCol w="2413000"/>
                <a:gridCol w="24130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Predicted True</a:t>
                      </a:r>
                      <a:endParaRPr/>
                    </a:p>
                  </a:txBody>
                  <a:tcPr marT="91425" marB="91425" marR="91425" marL="91425"/>
                </a:tc>
                <a:tc>
                  <a:txBody>
                    <a:bodyPr/>
                    <a:lstStyle/>
                    <a:p>
                      <a:pPr indent="0" lvl="0" marL="0" rtl="0" algn="l">
                        <a:spcBef>
                          <a:spcPts val="0"/>
                        </a:spcBef>
                        <a:spcAft>
                          <a:spcPts val="0"/>
                        </a:spcAft>
                        <a:buNone/>
                      </a:pPr>
                      <a:r>
                        <a:rPr lang="en"/>
                        <a:t>Predicted False</a:t>
                      </a:r>
                      <a:endParaRPr/>
                    </a:p>
                  </a:txBody>
                  <a:tcPr marT="91425" marB="91425" marR="91425" marL="91425"/>
                </a:tc>
              </a:tr>
              <a:tr h="381000">
                <a:tc>
                  <a:txBody>
                    <a:bodyPr/>
                    <a:lstStyle/>
                    <a:p>
                      <a:pPr indent="0" lvl="0" marL="0" rtl="0" algn="l">
                        <a:spcBef>
                          <a:spcPts val="0"/>
                        </a:spcBef>
                        <a:spcAft>
                          <a:spcPts val="0"/>
                        </a:spcAft>
                        <a:buNone/>
                      </a:pPr>
                      <a:r>
                        <a:rPr lang="en"/>
                        <a:t>Actually True</a:t>
                      </a:r>
                      <a:endParaRPr/>
                    </a:p>
                  </a:txBody>
                  <a:tcPr marT="91425" marB="91425" marR="91425" marL="91425"/>
                </a:tc>
                <a:tc>
                  <a:txBody>
                    <a:bodyPr/>
                    <a:lstStyle/>
                    <a:p>
                      <a:pPr indent="0" lvl="0" marL="0" rtl="0" algn="l">
                        <a:spcBef>
                          <a:spcPts val="0"/>
                        </a:spcBef>
                        <a:spcAft>
                          <a:spcPts val="0"/>
                        </a:spcAft>
                        <a:buNone/>
                      </a:pPr>
                      <a:r>
                        <a:rPr lang="en"/>
                        <a:t>113 (True Positives)</a:t>
                      </a:r>
                      <a:endParaRPr/>
                    </a:p>
                  </a:txBody>
                  <a:tcPr marT="91425" marB="91425" marR="91425" marL="91425"/>
                </a:tc>
                <a:tc>
                  <a:txBody>
                    <a:bodyPr/>
                    <a:lstStyle/>
                    <a:p>
                      <a:pPr indent="0" lvl="0" marL="0" rtl="0" algn="l">
                        <a:spcBef>
                          <a:spcPts val="0"/>
                        </a:spcBef>
                        <a:spcAft>
                          <a:spcPts val="0"/>
                        </a:spcAft>
                        <a:buNone/>
                      </a:pPr>
                      <a:r>
                        <a:rPr lang="en"/>
                        <a:t>12 (False Negatives)</a:t>
                      </a:r>
                      <a:endParaRPr/>
                    </a:p>
                  </a:txBody>
                  <a:tcPr marT="91425" marB="91425" marR="91425" marL="91425"/>
                </a:tc>
              </a:tr>
              <a:tr h="381000">
                <a:tc>
                  <a:txBody>
                    <a:bodyPr/>
                    <a:lstStyle/>
                    <a:p>
                      <a:pPr indent="0" lvl="0" marL="0" rtl="0" algn="l">
                        <a:spcBef>
                          <a:spcPts val="0"/>
                        </a:spcBef>
                        <a:spcAft>
                          <a:spcPts val="0"/>
                        </a:spcAft>
                        <a:buNone/>
                      </a:pPr>
                      <a:r>
                        <a:rPr lang="en"/>
                        <a:t>Actually False</a:t>
                      </a:r>
                      <a:endParaRPr/>
                    </a:p>
                  </a:txBody>
                  <a:tcPr marT="91425" marB="91425" marR="91425" marL="91425"/>
                </a:tc>
                <a:tc>
                  <a:txBody>
                    <a:bodyPr/>
                    <a:lstStyle/>
                    <a:p>
                      <a:pPr indent="0" lvl="0" marL="0" rtl="0" algn="l">
                        <a:spcBef>
                          <a:spcPts val="0"/>
                        </a:spcBef>
                        <a:spcAft>
                          <a:spcPts val="0"/>
                        </a:spcAft>
                        <a:buNone/>
                      </a:pPr>
                      <a:r>
                        <a:rPr lang="en"/>
                        <a:t>31 (False Positives)</a:t>
                      </a:r>
                      <a:endParaRPr/>
                    </a:p>
                  </a:txBody>
                  <a:tcPr marT="91425" marB="91425" marR="91425" marL="91425"/>
                </a:tc>
                <a:tc>
                  <a:txBody>
                    <a:bodyPr/>
                    <a:lstStyle/>
                    <a:p>
                      <a:pPr indent="0" lvl="0" marL="0" rtl="0" algn="l">
                        <a:spcBef>
                          <a:spcPts val="0"/>
                        </a:spcBef>
                        <a:spcAft>
                          <a:spcPts val="0"/>
                        </a:spcAft>
                        <a:buNone/>
                      </a:pPr>
                      <a:r>
                        <a:rPr lang="en"/>
                        <a:t>36 (True Negatives</a:t>
                      </a:r>
                      <a:endParaRPr/>
                    </a:p>
                  </a:txBody>
                  <a:tcPr marT="91425" marB="91425" marR="91425" marL="91425"/>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73"/>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What is a Confusion Matrix?</a:t>
            </a:r>
            <a:endParaRPr b="1"/>
          </a:p>
        </p:txBody>
      </p:sp>
      <p:sp>
        <p:nvSpPr>
          <p:cNvPr id="883" name="Google Shape;883;p7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Confusion Matrix</a:t>
            </a:r>
            <a:endParaRPr b="1" sz="2440">
              <a:latin typeface="Roboto"/>
              <a:ea typeface="Roboto"/>
              <a:cs typeface="Roboto"/>
              <a:sym typeface="Roboto"/>
            </a:endParaRPr>
          </a:p>
        </p:txBody>
      </p:sp>
      <p:sp>
        <p:nvSpPr>
          <p:cNvPr id="884" name="Google Shape;884;p7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85" name="Google Shape;885;p73"/>
          <p:cNvSpPr txBox="1"/>
          <p:nvPr/>
        </p:nvSpPr>
        <p:spPr>
          <a:xfrm>
            <a:off x="510025" y="1097975"/>
            <a:ext cx="8241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We can calculate measures like the accuracy of a model from the values in the confusion matrix.</a:t>
            </a:r>
            <a:endParaRPr sz="1000"/>
          </a:p>
        </p:txBody>
      </p:sp>
      <p:sp>
        <p:nvSpPr>
          <p:cNvPr id="886" name="Google Shape;886;p73"/>
          <p:cNvSpPr txBox="1"/>
          <p:nvPr/>
        </p:nvSpPr>
        <p:spPr>
          <a:xfrm>
            <a:off x="1143000" y="1600200"/>
            <a:ext cx="7247700" cy="6156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dk1"/>
                </a:solidFill>
                <a:latin typeface="Roboto"/>
                <a:ea typeface="Roboto"/>
                <a:cs typeface="Roboto"/>
                <a:sym typeface="Roboto"/>
              </a:rPr>
              <a:t>Accuracy = TP + TN / (TP + TN + FP + FN)</a:t>
            </a:r>
            <a:endParaRPr b="1" sz="2300">
              <a:latin typeface="Roboto"/>
              <a:ea typeface="Roboto"/>
              <a:cs typeface="Roboto"/>
              <a:sym typeface="Roboto"/>
            </a:endParaRPr>
          </a:p>
        </p:txBody>
      </p:sp>
      <p:sp>
        <p:nvSpPr>
          <p:cNvPr id="887" name="Google Shape;887;p73"/>
          <p:cNvSpPr txBox="1"/>
          <p:nvPr/>
        </p:nvSpPr>
        <p:spPr>
          <a:xfrm>
            <a:off x="510025" y="2393375"/>
            <a:ext cx="82416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We can also calculate other measures that gives us more information that just the accuracy, such as:</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Precision</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Sensitivity</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F1 Score</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Positive Predictive Value</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Negative Predictive Value</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Threat Score</a:t>
            </a:r>
            <a:endParaRPr>
              <a:solidFill>
                <a:schemeClr val="dk1"/>
              </a:solidFill>
              <a:latin typeface="Roboto"/>
              <a:ea typeface="Roboto"/>
              <a:cs typeface="Roboto"/>
              <a:sym typeface="Roboto"/>
            </a:endParaRPr>
          </a:p>
          <a:p>
            <a:pPr indent="-317500" lvl="1" marL="9144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False Omission Rate</a:t>
            </a:r>
            <a:endParaRPr>
              <a:solidFill>
                <a:schemeClr val="dk1"/>
              </a:solidFill>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7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75"/>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p>
            <a:pPr indent="0" lvl="0" marL="0" rtl="0" algn="r">
              <a:spcBef>
                <a:spcPts val="0"/>
              </a:spcBef>
              <a:spcAft>
                <a:spcPts val="0"/>
              </a:spcAft>
              <a:buNone/>
            </a:pPr>
            <a:r>
              <a:rPr lang="en"/>
              <a:t>  10 Minutes</a:t>
            </a:r>
            <a:endParaRPr/>
          </a:p>
        </p:txBody>
      </p:sp>
      <p:sp>
        <p:nvSpPr>
          <p:cNvPr id="898" name="Google Shape;898;p75"/>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899" name="Google Shape;899;p75"/>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900" name="Google Shape;900;p75"/>
          <p:cNvSpPr txBox="1"/>
          <p:nvPr>
            <p:ph idx="2" type="title"/>
          </p:nvPr>
        </p:nvSpPr>
        <p:spPr>
          <a:xfrm>
            <a:off x="273900" y="1042875"/>
            <a:ext cx="8764500" cy="2764200"/>
          </a:xfrm>
          <a:prstGeom prst="rect">
            <a:avLst/>
          </a:prstGeom>
        </p:spPr>
        <p:txBody>
          <a:bodyPr anchorCtr="0" anchor="t" bIns="457200" lIns="2560300" spcFirstLastPara="1" rIns="457200" wrap="square" tIns="0">
            <a:normAutofit/>
          </a:bodyPr>
          <a:lstStyle/>
          <a:p>
            <a:pPr indent="0" lvl="0" marL="0" rtl="0" algn="l">
              <a:spcBef>
                <a:spcPts val="0"/>
              </a:spcBef>
              <a:spcAft>
                <a:spcPts val="0"/>
              </a:spcAft>
              <a:buClr>
                <a:schemeClr val="dk1"/>
              </a:buClr>
              <a:buSzPts val="1100"/>
              <a:buFont typeface="Arial"/>
              <a:buNone/>
            </a:pPr>
            <a:r>
              <a:rPr b="1" lang="en" sz="2300"/>
              <a:t>Activity: Create a Confusion Matrix</a:t>
            </a:r>
            <a:endParaRPr b="1" sz="2300"/>
          </a:p>
          <a:p>
            <a:pPr indent="0" lvl="0" marL="0" rtl="0" algn="l">
              <a:spcBef>
                <a:spcPts val="0"/>
              </a:spcBef>
              <a:spcAft>
                <a:spcPts val="0"/>
              </a:spcAft>
              <a:buClr>
                <a:schemeClr val="dk1"/>
              </a:buClr>
              <a:buSzPts val="1100"/>
              <a:buFont typeface="Arial"/>
              <a:buNone/>
            </a:pPr>
            <a:r>
              <a:t/>
            </a:r>
            <a:endParaRPr b="1" sz="2300"/>
          </a:p>
          <a:p>
            <a:pPr indent="0" lvl="0" marL="0" rtl="0" algn="l">
              <a:spcBef>
                <a:spcPts val="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In this activity, you will</a:t>
            </a:r>
            <a:r>
              <a:rPr lang="en" sz="1800">
                <a:latin typeface="Roboto Light"/>
                <a:ea typeface="Roboto Light"/>
                <a:cs typeface="Roboto Light"/>
                <a:sym typeface="Roboto Light"/>
              </a:rPr>
              <a:t> create a confusion matrix from the results of the previous activity and then manually calculate the accuracy of the model.</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t/>
            </a:r>
            <a:endParaRPr sz="1900">
              <a:latin typeface="Roboto Light"/>
              <a:ea typeface="Roboto Light"/>
              <a:cs typeface="Roboto Light"/>
              <a:sym typeface="Roboto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194" name="Google Shape;194;p3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195" name="Google Shape;195;p31"/>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Machine Learning Algorithms</a:t>
            </a:r>
            <a:endParaRPr b="1" sz="1800">
              <a:solidFill>
                <a:srgbClr val="FF0000"/>
              </a:solidFill>
              <a:latin typeface="Roboto"/>
              <a:ea typeface="Roboto"/>
              <a:cs typeface="Roboto"/>
              <a:sym typeface="Roboto"/>
            </a:endParaRPr>
          </a:p>
        </p:txBody>
      </p:sp>
      <p:sp>
        <p:nvSpPr>
          <p:cNvPr id="196" name="Google Shape;196;p31"/>
          <p:cNvSpPr txBox="1"/>
          <p:nvPr/>
        </p:nvSpPr>
        <p:spPr>
          <a:xfrm>
            <a:off x="620850" y="1227850"/>
            <a:ext cx="8060700" cy="4632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Machine Learning algorithms are functions with internal parameters that apply labels to data points.</a:t>
            </a:r>
            <a:endParaRPr>
              <a:solidFill>
                <a:schemeClr val="dk1"/>
              </a:solidFill>
              <a:latin typeface="Roboto"/>
              <a:ea typeface="Roboto"/>
              <a:cs typeface="Roboto"/>
              <a:sym typeface="Roboto"/>
            </a:endParaRPr>
          </a:p>
          <a:p>
            <a:pPr indent="0" lvl="0" marL="0" rtl="0" algn="l">
              <a:spcBef>
                <a:spcPts val="1200"/>
              </a:spcBef>
              <a:spcAft>
                <a:spcPts val="0"/>
              </a:spcAft>
              <a:buNone/>
            </a:pPr>
            <a:r>
              <a:t/>
            </a:r>
            <a:endParaRPr/>
          </a:p>
        </p:txBody>
      </p:sp>
      <p:sp>
        <p:nvSpPr>
          <p:cNvPr id="197" name="Google Shape;197;p31"/>
          <p:cNvSpPr/>
          <p:nvPr/>
        </p:nvSpPr>
        <p:spPr>
          <a:xfrm>
            <a:off x="620825" y="1864100"/>
            <a:ext cx="8060700" cy="23442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p:nvPr/>
        </p:nvSpPr>
        <p:spPr>
          <a:xfrm>
            <a:off x="3825154" y="2001461"/>
            <a:ext cx="3218400" cy="1818600"/>
          </a:xfrm>
          <a:prstGeom prst="roundRect">
            <a:avLst>
              <a:gd fmla="val 16667" name="adj"/>
            </a:avLst>
          </a:prstGeom>
          <a:solidFill>
            <a:srgbClr val="F2F778">
              <a:alpha val="6588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pic>
        <p:nvPicPr>
          <p:cNvPr id="199" name="Google Shape;199;p31"/>
          <p:cNvPicPr preferRelativeResize="0"/>
          <p:nvPr/>
        </p:nvPicPr>
        <p:blipFill rotWithShape="1">
          <a:blip r:embed="rId3">
            <a:alphaModFix/>
          </a:blip>
          <a:srcRect b="0" l="0" r="0" t="0"/>
          <a:stretch/>
        </p:blipFill>
        <p:spPr>
          <a:xfrm>
            <a:off x="7709310" y="2086705"/>
            <a:ext cx="1059207" cy="1227130"/>
          </a:xfrm>
          <a:prstGeom prst="rect">
            <a:avLst/>
          </a:prstGeom>
          <a:noFill/>
          <a:ln>
            <a:noFill/>
          </a:ln>
        </p:spPr>
      </p:pic>
      <p:sp>
        <p:nvSpPr>
          <p:cNvPr id="200" name="Google Shape;200;p31"/>
          <p:cNvSpPr/>
          <p:nvPr/>
        </p:nvSpPr>
        <p:spPr>
          <a:xfrm>
            <a:off x="3233968" y="2703352"/>
            <a:ext cx="1143300" cy="318300"/>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01" name="Google Shape;201;p31"/>
          <p:cNvSpPr/>
          <p:nvPr/>
        </p:nvSpPr>
        <p:spPr>
          <a:xfrm>
            <a:off x="6554294" y="2703352"/>
            <a:ext cx="961800" cy="318300"/>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02" name="Google Shape;202;p31"/>
          <p:cNvSpPr txBox="1"/>
          <p:nvPr/>
        </p:nvSpPr>
        <p:spPr>
          <a:xfrm>
            <a:off x="1127569" y="3328461"/>
            <a:ext cx="15045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Data Point</a:t>
            </a:r>
            <a:endParaRPr sz="1100"/>
          </a:p>
        </p:txBody>
      </p:sp>
      <p:sp>
        <p:nvSpPr>
          <p:cNvPr id="203" name="Google Shape;203;p31"/>
          <p:cNvSpPr txBox="1"/>
          <p:nvPr/>
        </p:nvSpPr>
        <p:spPr>
          <a:xfrm>
            <a:off x="7759969" y="3328472"/>
            <a:ext cx="11175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Label</a:t>
            </a:r>
            <a:endParaRPr sz="1100"/>
          </a:p>
        </p:txBody>
      </p:sp>
      <p:sp>
        <p:nvSpPr>
          <p:cNvPr id="204" name="Google Shape;204;p31"/>
          <p:cNvSpPr txBox="1"/>
          <p:nvPr/>
        </p:nvSpPr>
        <p:spPr>
          <a:xfrm>
            <a:off x="3804741" y="3328467"/>
            <a:ext cx="32592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Machine Learning </a:t>
            </a:r>
            <a:r>
              <a:rPr lang="en" sz="1800">
                <a:solidFill>
                  <a:srgbClr val="000000"/>
                </a:solidFill>
                <a:latin typeface="Arial"/>
                <a:ea typeface="Arial"/>
                <a:cs typeface="Arial"/>
                <a:sym typeface="Arial"/>
              </a:rPr>
              <a:t>Algorithm</a:t>
            </a:r>
            <a:endParaRPr sz="1100"/>
          </a:p>
        </p:txBody>
      </p:sp>
      <p:graphicFrame>
        <p:nvGraphicFramePr>
          <p:cNvPr id="205" name="Google Shape;205;p31"/>
          <p:cNvGraphicFramePr/>
          <p:nvPr/>
        </p:nvGraphicFramePr>
        <p:xfrm>
          <a:off x="681270" y="2602566"/>
          <a:ext cx="3000000" cy="3000000"/>
        </p:xfrm>
        <a:graphic>
          <a:graphicData uri="http://schemas.openxmlformats.org/drawingml/2006/table">
            <a:tbl>
              <a:tblPr bandRow="1" firstRow="1">
                <a:noFill/>
                <a:tableStyleId>{AB7B6AE8-61D4-4A76-AF86-85EA7EF5EA24}</a:tableStyleId>
              </a:tblPr>
              <a:tblGrid>
                <a:gridCol w="599275"/>
                <a:gridCol w="599275"/>
                <a:gridCol w="599275"/>
                <a:gridCol w="599275"/>
              </a:tblGrid>
              <a:tr h="278125">
                <a:tc>
                  <a:txBody>
                    <a:bodyPr/>
                    <a:lstStyle/>
                    <a:p>
                      <a:pPr indent="0" lvl="0" marL="0" marR="0" rtl="0" algn="l">
                        <a:spcBef>
                          <a:spcPts val="0"/>
                        </a:spcBef>
                        <a:spcAft>
                          <a:spcPts val="0"/>
                        </a:spcAft>
                        <a:buNone/>
                      </a:pPr>
                      <a:r>
                        <a:rPr lang="en" sz="1100">
                          <a:latin typeface="Arial"/>
                          <a:ea typeface="Arial"/>
                          <a:cs typeface="Arial"/>
                          <a:sym typeface="Arial"/>
                        </a:rPr>
                        <a:t>A</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B</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C</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D</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000000"/>
                    </a:solidFill>
                  </a:tcPr>
                </a:tc>
              </a:tr>
              <a:tr h="278125">
                <a:tc>
                  <a:txBody>
                    <a:bodyPr/>
                    <a:lstStyle/>
                    <a:p>
                      <a:pPr indent="0" lvl="0" marL="0" marR="0" rtl="0" algn="l">
                        <a:spcBef>
                          <a:spcPts val="0"/>
                        </a:spcBef>
                        <a:spcAft>
                          <a:spcPts val="0"/>
                        </a:spcAft>
                        <a:buNone/>
                      </a:pPr>
                      <a:r>
                        <a:rPr lang="en" sz="1100">
                          <a:latin typeface="Arial"/>
                          <a:ea typeface="Arial"/>
                          <a:cs typeface="Arial"/>
                          <a:sym typeface="Arial"/>
                        </a:rPr>
                        <a:t>10</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15</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23</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12</a:t>
                      </a:r>
                      <a:endParaRPr sz="1100"/>
                    </a:p>
                  </a:txBody>
                  <a:tcPr marT="34300" marB="34300" marR="68600" marL="68600">
                    <a:lnL cap="flat" cmpd="sng" w="12700">
                      <a:solidFill>
                        <a:srgbClr val="C9D7DB"/>
                      </a:solidFill>
                      <a:prstDash val="solid"/>
                      <a:round/>
                      <a:headEnd len="sm" w="sm" type="none"/>
                      <a:tailEnd len="sm" w="sm" type="none"/>
                    </a:lnL>
                    <a:lnR cap="flat" cmpd="sng" w="12700">
                      <a:solidFill>
                        <a:srgbClr val="C9D7DB"/>
                      </a:solidFill>
                      <a:prstDash val="solid"/>
                      <a:round/>
                      <a:headEnd len="sm" w="sm" type="none"/>
                      <a:tailEnd len="sm" w="sm" type="none"/>
                    </a:lnR>
                    <a:lnT cap="flat" cmpd="sng" w="12700">
                      <a:solidFill>
                        <a:srgbClr val="C9D7DB"/>
                      </a:solidFill>
                      <a:prstDash val="solid"/>
                      <a:round/>
                      <a:headEnd len="sm" w="sm" type="none"/>
                      <a:tailEnd len="sm" w="sm" type="none"/>
                    </a:lnT>
                    <a:lnB cap="flat" cmpd="sng" w="12700">
                      <a:solidFill>
                        <a:srgbClr val="C9D7DB"/>
                      </a:solidFill>
                      <a:prstDash val="solid"/>
                      <a:round/>
                      <a:headEnd len="sm" w="sm" type="none"/>
                      <a:tailEnd len="sm" w="sm" type="none"/>
                    </a:lnB>
                    <a:solidFill>
                      <a:srgbClr val="FFFFFF"/>
                    </a:solidFill>
                  </a:tcPr>
                </a:tc>
              </a:tr>
            </a:tbl>
          </a:graphicData>
        </a:graphic>
      </p:graphicFrame>
      <p:sp>
        <p:nvSpPr>
          <p:cNvPr id="206" name="Google Shape;206;p31"/>
          <p:cNvSpPr txBox="1"/>
          <p:nvPr/>
        </p:nvSpPr>
        <p:spPr>
          <a:xfrm>
            <a:off x="5595943" y="2480461"/>
            <a:ext cx="4935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λ</a:t>
            </a:r>
            <a:endParaRPr sz="4000">
              <a:latin typeface="Merriweather"/>
              <a:ea typeface="Merriweather"/>
              <a:cs typeface="Merriweather"/>
              <a:sym typeface="Merriweather"/>
            </a:endParaRPr>
          </a:p>
        </p:txBody>
      </p:sp>
      <p:sp>
        <p:nvSpPr>
          <p:cNvPr id="207" name="Google Shape;207;p31"/>
          <p:cNvSpPr txBox="1"/>
          <p:nvPr/>
        </p:nvSpPr>
        <p:spPr>
          <a:xfrm>
            <a:off x="5187581" y="2084374"/>
            <a:ext cx="4935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Σ</a:t>
            </a:r>
            <a:endParaRPr sz="4000">
              <a:latin typeface="Merriweather"/>
              <a:ea typeface="Merriweather"/>
              <a:cs typeface="Merriweather"/>
              <a:sym typeface="Merriweather"/>
            </a:endParaRPr>
          </a:p>
        </p:txBody>
      </p:sp>
      <p:sp>
        <p:nvSpPr>
          <p:cNvPr id="208" name="Google Shape;208;p31"/>
          <p:cNvSpPr txBox="1"/>
          <p:nvPr/>
        </p:nvSpPr>
        <p:spPr>
          <a:xfrm>
            <a:off x="4738218" y="2462811"/>
            <a:ext cx="6681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β</a:t>
            </a:r>
            <a:r>
              <a:rPr baseline="-25000" lang="en" sz="4000">
                <a:latin typeface="Merriweather"/>
                <a:ea typeface="Merriweather"/>
                <a:cs typeface="Merriweather"/>
                <a:sym typeface="Merriweather"/>
              </a:rPr>
              <a:t>0</a:t>
            </a:r>
            <a:endParaRPr baseline="-25000" sz="4000">
              <a:latin typeface="Merriweather"/>
              <a:ea typeface="Merriweather"/>
              <a:cs typeface="Merriweather"/>
              <a:sym typeface="Merriweathe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76"/>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Instructions:</a:t>
            </a:r>
            <a:endParaRPr b="1"/>
          </a:p>
        </p:txBody>
      </p:sp>
      <p:sp>
        <p:nvSpPr>
          <p:cNvPr id="906" name="Google Shape;906;p7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Activity: Create a Confusion Matrix</a:t>
            </a:r>
            <a:endParaRPr b="1" sz="2440">
              <a:latin typeface="Roboto"/>
              <a:ea typeface="Roboto"/>
              <a:cs typeface="Roboto"/>
              <a:sym typeface="Roboto"/>
            </a:endParaRPr>
          </a:p>
        </p:txBody>
      </p:sp>
      <p:sp>
        <p:nvSpPr>
          <p:cNvPr id="907" name="Google Shape;907;p76"/>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08" name="Google Shape;908;p76"/>
          <p:cNvSpPr txBox="1"/>
          <p:nvPr/>
        </p:nvSpPr>
        <p:spPr>
          <a:xfrm>
            <a:off x="242263" y="1341150"/>
            <a:ext cx="8596800" cy="1297500"/>
          </a:xfrm>
          <a:prstGeom prst="rect">
            <a:avLst/>
          </a:prstGeom>
          <a:noFill/>
          <a:ln>
            <a:noFill/>
          </a:ln>
        </p:spPr>
        <p:txBody>
          <a:bodyPr anchorCtr="0" anchor="t" bIns="91425" lIns="91425" spcFirstLastPara="1" rIns="91425" wrap="square" tIns="91425">
            <a:noAutofit/>
          </a:bodyPr>
          <a:lstStyle/>
          <a:p>
            <a:pPr indent="-317500" lvl="0" marL="914400" rtl="0" algn="l">
              <a:lnSpc>
                <a:spcPct val="115000"/>
              </a:lnSpc>
              <a:spcBef>
                <a:spcPts val="0"/>
              </a:spcBef>
              <a:spcAft>
                <a:spcPts val="0"/>
              </a:spcAft>
              <a:buClr>
                <a:srgbClr val="24292E"/>
              </a:buClr>
              <a:buSzPts val="1400"/>
              <a:buFont typeface="Arial"/>
              <a:buAutoNum type="arabicPeriod"/>
            </a:pPr>
            <a:r>
              <a:rPr lang="en">
                <a:solidFill>
                  <a:srgbClr val="24292E"/>
                </a:solidFill>
                <a:highlight>
                  <a:srgbClr val="FFFFFF"/>
                </a:highlight>
                <a:latin typeface="Roboto"/>
                <a:ea typeface="Roboto"/>
                <a:cs typeface="Roboto"/>
                <a:sym typeface="Roboto"/>
              </a:rPr>
              <a:t>Open </a:t>
            </a:r>
            <a:r>
              <a:rPr lang="en">
                <a:solidFill>
                  <a:schemeClr val="hlink"/>
                </a:solidFill>
                <a:highlight>
                  <a:srgbClr val="FFFFFF"/>
                </a:highlight>
                <a:uFill>
                  <a:noFill/>
                </a:uFill>
                <a:latin typeface="Roboto"/>
                <a:ea typeface="Roboto"/>
                <a:cs typeface="Roboto"/>
                <a:sym typeface="Roboto"/>
                <a:hlinkClick r:id="rId3"/>
              </a:rPr>
              <a:t>Stu_Confusion_Matrix.ipynb</a:t>
            </a:r>
            <a:r>
              <a:rPr lang="en">
                <a:solidFill>
                  <a:srgbClr val="24292E"/>
                </a:solidFill>
                <a:highlight>
                  <a:srgbClr val="FFFFFF"/>
                </a:highlight>
                <a:latin typeface="Roboto"/>
                <a:ea typeface="Roboto"/>
                <a:cs typeface="Roboto"/>
                <a:sym typeface="Roboto"/>
              </a:rPr>
              <a:t> (or use the solved notebook from the previous activity), and then create a confusion matrix for the testing dataset.</a:t>
            </a:r>
            <a:endParaRPr>
              <a:solidFill>
                <a:srgbClr val="24292E"/>
              </a:solidFill>
              <a:highlight>
                <a:srgbClr val="FFFFFF"/>
              </a:highlight>
              <a:latin typeface="Roboto"/>
              <a:ea typeface="Roboto"/>
              <a:cs typeface="Roboto"/>
              <a:sym typeface="Roboto"/>
            </a:endParaRPr>
          </a:p>
          <a:p>
            <a:pPr indent="-317500" lvl="0" marL="914400" rtl="0" algn="l">
              <a:lnSpc>
                <a:spcPct val="115000"/>
              </a:lnSpc>
              <a:spcBef>
                <a:spcPts val="0"/>
              </a:spcBef>
              <a:spcAft>
                <a:spcPts val="0"/>
              </a:spcAft>
              <a:buClr>
                <a:srgbClr val="24292E"/>
              </a:buClr>
              <a:buSzPts val="1400"/>
              <a:buFont typeface="Arial"/>
              <a:buAutoNum type="arabicPeriod"/>
            </a:pPr>
            <a:r>
              <a:rPr lang="en">
                <a:solidFill>
                  <a:srgbClr val="24292E"/>
                </a:solidFill>
                <a:highlight>
                  <a:srgbClr val="FFFFFF"/>
                </a:highlight>
                <a:latin typeface="Roboto"/>
                <a:ea typeface="Roboto"/>
                <a:cs typeface="Roboto"/>
                <a:sym typeface="Roboto"/>
              </a:rPr>
              <a:t>From the values in the confusion matrix, manually calculate the accuracy of the model.</a:t>
            </a:r>
            <a:endParaRPr>
              <a:solidFill>
                <a:srgbClr val="24292E"/>
              </a:solidFill>
              <a:highlight>
                <a:srgbClr val="FFFFFF"/>
              </a:highlight>
              <a:latin typeface="Roboto"/>
              <a:ea typeface="Roboto"/>
              <a:cs typeface="Roboto"/>
              <a:sym typeface="Roboto"/>
            </a:endParaRPr>
          </a:p>
          <a:p>
            <a:pPr indent="0" lvl="0" marL="0" rtl="0" algn="l">
              <a:lnSpc>
                <a:spcPct val="115000"/>
              </a:lnSpc>
              <a:spcBef>
                <a:spcPts val="1200"/>
              </a:spcBef>
              <a:spcAft>
                <a:spcPts val="1200"/>
              </a:spcAft>
              <a:buNone/>
            </a:pPr>
            <a:r>
              <a:t/>
            </a:r>
            <a:endParaRPr>
              <a:solidFill>
                <a:srgbClr val="24292E"/>
              </a:solidFill>
              <a:highlight>
                <a:srgbClr val="FFFFFF"/>
              </a:highlight>
              <a:latin typeface="Roboto"/>
              <a:ea typeface="Roboto"/>
              <a:cs typeface="Roboto"/>
              <a:sym typeface="Roboto"/>
            </a:endParaRPr>
          </a:p>
        </p:txBody>
      </p:sp>
      <p:sp>
        <p:nvSpPr>
          <p:cNvPr id="909" name="Google Shape;909;p76"/>
          <p:cNvSpPr/>
          <p:nvPr/>
        </p:nvSpPr>
        <p:spPr>
          <a:xfrm>
            <a:off x="638850" y="1261926"/>
            <a:ext cx="8262900" cy="11289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77"/>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15" name="Google Shape;915;p77"/>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78"/>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21" name="Google Shape;921;p78"/>
          <p:cNvSpPr txBox="1"/>
          <p:nvPr>
            <p:ph type="title"/>
          </p:nvPr>
        </p:nvSpPr>
        <p:spPr>
          <a:xfrm>
            <a:off x="-101100" y="4387000"/>
            <a:ext cx="9251400" cy="482100"/>
          </a:xfrm>
          <a:prstGeom prst="rect">
            <a:avLst/>
          </a:prstGeom>
        </p:spPr>
        <p:txBody>
          <a:bodyPr anchorCtr="0" anchor="t" bIns="0" lIns="457200" spcFirstLastPara="1" rIns="914400" wrap="square" tIns="9125">
            <a:normAutofit/>
          </a:bodyPr>
          <a:lstStyle/>
          <a:p>
            <a:pPr indent="457200" lvl="0" marL="3657600" rtl="0" algn="l">
              <a:spcBef>
                <a:spcPts val="0"/>
              </a:spcBef>
              <a:spcAft>
                <a:spcPts val="0"/>
              </a:spcAft>
              <a:buNone/>
            </a:pPr>
            <a:r>
              <a:rPr lang="en"/>
              <a:t> Grid Search and Randomized Search</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79"/>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Hyperparameters </a:t>
            </a:r>
            <a:endParaRPr b="1"/>
          </a:p>
        </p:txBody>
      </p:sp>
      <p:sp>
        <p:nvSpPr>
          <p:cNvPr id="927" name="Google Shape;927;p7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Grid Search and Randomize Search </a:t>
            </a:r>
            <a:endParaRPr b="1" sz="2440">
              <a:latin typeface="Roboto"/>
              <a:ea typeface="Roboto"/>
              <a:cs typeface="Roboto"/>
              <a:sym typeface="Roboto"/>
            </a:endParaRPr>
          </a:p>
        </p:txBody>
      </p:sp>
      <p:sp>
        <p:nvSpPr>
          <p:cNvPr id="928" name="Google Shape;928;p79"/>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29" name="Google Shape;929;p79"/>
          <p:cNvSpPr txBox="1"/>
          <p:nvPr/>
        </p:nvSpPr>
        <p:spPr>
          <a:xfrm>
            <a:off x="546375" y="1158950"/>
            <a:ext cx="8323200" cy="1908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Simply put, h</a:t>
            </a:r>
            <a:r>
              <a:rPr lang="en">
                <a:latin typeface="Roboto"/>
                <a:ea typeface="Roboto"/>
                <a:cs typeface="Roboto"/>
                <a:sym typeface="Roboto"/>
              </a:rPr>
              <a:t>yperparameters allows you to customize how algorithms behave to a specific dataset.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Different from parameters, </a:t>
            </a:r>
            <a:r>
              <a:rPr lang="en">
                <a:solidFill>
                  <a:schemeClr val="dk1"/>
                </a:solidFill>
                <a:latin typeface="Roboto"/>
                <a:ea typeface="Roboto"/>
                <a:cs typeface="Roboto"/>
                <a:sym typeface="Roboto"/>
              </a:rPr>
              <a:t>hyperparameters are </a:t>
            </a:r>
            <a:r>
              <a:rPr lang="en">
                <a:latin typeface="Roboto"/>
                <a:ea typeface="Roboto"/>
                <a:cs typeface="Roboto"/>
                <a:sym typeface="Roboto"/>
              </a:rPr>
              <a:t>specified by you and not by an internally learning algorithm.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Picking the best hyperparameters for a model can be difficult, therefore we use </a:t>
            </a:r>
            <a:r>
              <a:rPr b="1" lang="en">
                <a:latin typeface="Roboto"/>
                <a:ea typeface="Roboto"/>
                <a:cs typeface="Roboto"/>
                <a:sym typeface="Roboto"/>
              </a:rPr>
              <a:t>random or grid search strategies</a:t>
            </a:r>
            <a:r>
              <a:rPr lang="en">
                <a:latin typeface="Roboto"/>
                <a:ea typeface="Roboto"/>
                <a:cs typeface="Roboto"/>
                <a:sym typeface="Roboto"/>
              </a:rPr>
              <a:t> for optimal values.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80"/>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Tuning</a:t>
            </a:r>
            <a:r>
              <a:rPr lang="en">
                <a:latin typeface="Roboto Medium"/>
                <a:ea typeface="Roboto Medium"/>
                <a:cs typeface="Roboto Medium"/>
                <a:sym typeface="Roboto Medium"/>
              </a:rPr>
              <a:t> </a:t>
            </a:r>
            <a:r>
              <a:rPr lang="en">
                <a:latin typeface="Roboto Medium"/>
                <a:ea typeface="Roboto Medium"/>
                <a:cs typeface="Roboto Medium"/>
                <a:sym typeface="Roboto Medium"/>
              </a:rPr>
              <a:t>Hyperparameters </a:t>
            </a:r>
            <a:endParaRPr b="1"/>
          </a:p>
        </p:txBody>
      </p:sp>
      <p:sp>
        <p:nvSpPr>
          <p:cNvPr id="935" name="Google Shape;935;p8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Grid Search and Randomize Search </a:t>
            </a:r>
            <a:endParaRPr b="1" sz="2440">
              <a:latin typeface="Roboto"/>
              <a:ea typeface="Roboto"/>
              <a:cs typeface="Roboto"/>
              <a:sym typeface="Roboto"/>
            </a:endParaRPr>
          </a:p>
        </p:txBody>
      </p:sp>
      <p:sp>
        <p:nvSpPr>
          <p:cNvPr id="936" name="Google Shape;936;p80"/>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37" name="Google Shape;937;p80"/>
          <p:cNvSpPr txBox="1"/>
          <p:nvPr/>
        </p:nvSpPr>
        <p:spPr>
          <a:xfrm>
            <a:off x="546375" y="1006552"/>
            <a:ext cx="8047200" cy="828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a:buChar char="●"/>
            </a:pPr>
            <a:r>
              <a:rPr b="1" lang="en">
                <a:latin typeface="Roboto"/>
                <a:ea typeface="Roboto"/>
                <a:cs typeface="Roboto"/>
                <a:sym typeface="Roboto"/>
              </a:rPr>
              <a:t>Via Grid Search:</a:t>
            </a:r>
            <a:endParaRPr b="1">
              <a:latin typeface="Roboto"/>
              <a:ea typeface="Roboto"/>
              <a:cs typeface="Roboto"/>
              <a:sym typeface="Roboto"/>
            </a:endParaRPr>
          </a:p>
          <a:p>
            <a:pPr indent="0" lvl="0" marL="914400" rtl="0" algn="l">
              <a:lnSpc>
                <a:spcPct val="115000"/>
              </a:lnSpc>
              <a:spcBef>
                <a:spcPts val="0"/>
              </a:spcBef>
              <a:spcAft>
                <a:spcPts val="0"/>
              </a:spcAft>
              <a:buNone/>
            </a:pPr>
            <a:r>
              <a:t/>
            </a:r>
            <a:endParaRPr>
              <a:latin typeface="Roboto"/>
              <a:ea typeface="Roboto"/>
              <a:cs typeface="Roboto"/>
              <a:sym typeface="Roboto"/>
            </a:endParaRPr>
          </a:p>
          <a:p>
            <a:pPr indent="-317500" lvl="1" marL="914400" rtl="0" algn="l">
              <a:lnSpc>
                <a:spcPct val="115000"/>
              </a:lnSpc>
              <a:spcBef>
                <a:spcPts val="0"/>
              </a:spcBef>
              <a:spcAft>
                <a:spcPts val="0"/>
              </a:spcAft>
              <a:buSzPts val="1400"/>
              <a:buFont typeface="Roboto"/>
              <a:buChar char="○"/>
            </a:pPr>
            <a:r>
              <a:rPr lang="en">
                <a:latin typeface="Roboto"/>
                <a:ea typeface="Roboto"/>
                <a:cs typeface="Roboto"/>
                <a:sym typeface="Roboto"/>
              </a:rPr>
              <a:t>A brute-force search paradigm approach where we specify a list of values for different hyperparameters, left for the computer to evaluate the model performance for each combination of those to obtain the optimal set. </a:t>
            </a:r>
            <a:endParaRPr>
              <a:latin typeface="Roboto"/>
              <a:ea typeface="Roboto"/>
              <a:cs typeface="Roboto"/>
              <a:sym typeface="Roboto"/>
            </a:endParaRPr>
          </a:p>
        </p:txBody>
      </p:sp>
      <p:sp>
        <p:nvSpPr>
          <p:cNvPr id="938" name="Google Shape;938;p80"/>
          <p:cNvSpPr txBox="1"/>
          <p:nvPr/>
        </p:nvSpPr>
        <p:spPr>
          <a:xfrm>
            <a:off x="542802" y="2378153"/>
            <a:ext cx="8047200" cy="1908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a:buChar char="●"/>
            </a:pPr>
            <a:r>
              <a:rPr b="1" lang="en">
                <a:latin typeface="Roboto"/>
                <a:ea typeface="Roboto"/>
                <a:cs typeface="Roboto"/>
                <a:sym typeface="Roboto"/>
              </a:rPr>
              <a:t>Via Random Search:</a:t>
            </a:r>
            <a:endParaRPr b="1">
              <a:latin typeface="Roboto"/>
              <a:ea typeface="Roboto"/>
              <a:cs typeface="Roboto"/>
              <a:sym typeface="Roboto"/>
            </a:endParaRPr>
          </a:p>
          <a:p>
            <a:pPr indent="0" lvl="0" marL="457200" rtl="0" algn="l">
              <a:lnSpc>
                <a:spcPct val="115000"/>
              </a:lnSpc>
              <a:spcBef>
                <a:spcPts val="0"/>
              </a:spcBef>
              <a:spcAft>
                <a:spcPts val="0"/>
              </a:spcAft>
              <a:buNone/>
            </a:pPr>
            <a:r>
              <a:t/>
            </a:r>
            <a:endParaRPr b="1">
              <a:latin typeface="Roboto"/>
              <a:ea typeface="Roboto"/>
              <a:cs typeface="Roboto"/>
              <a:sym typeface="Roboto"/>
            </a:endParaRPr>
          </a:p>
          <a:p>
            <a:pPr indent="-317500" lvl="1" marL="914400" rtl="0" algn="l">
              <a:lnSpc>
                <a:spcPct val="115000"/>
              </a:lnSpc>
              <a:spcBef>
                <a:spcPts val="0"/>
              </a:spcBef>
              <a:spcAft>
                <a:spcPts val="0"/>
              </a:spcAft>
              <a:buSzPts val="1400"/>
              <a:buFont typeface="Roboto"/>
              <a:buChar char="○"/>
            </a:pPr>
            <a:r>
              <a:rPr lang="en">
                <a:latin typeface="Roboto"/>
                <a:ea typeface="Roboto"/>
                <a:cs typeface="Roboto"/>
                <a:sym typeface="Roboto"/>
              </a:rPr>
              <a:t>Similar</a:t>
            </a:r>
            <a:r>
              <a:rPr lang="en">
                <a:latin typeface="Roboto"/>
                <a:ea typeface="Roboto"/>
                <a:cs typeface="Roboto"/>
                <a:sym typeface="Roboto"/>
              </a:rPr>
              <a:t> </a:t>
            </a:r>
            <a:r>
              <a:rPr lang="en">
                <a:latin typeface="Roboto"/>
                <a:ea typeface="Roboto"/>
                <a:cs typeface="Roboto"/>
                <a:sym typeface="Roboto"/>
              </a:rPr>
              <a:t>to a grid search in many different ways, we still define an estimator, which hyperparameters to tune and the range of values for each hyperparameter. Also, we still set a cross-validation scheme and scoring function. Nevertheless, when it comes to undertake the search, rather than trying every single combination, you randomly sample N combinations and try these out.      </a:t>
            </a:r>
            <a:endParaRPr>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81"/>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82"/>
          <p:cNvSpPr txBox="1"/>
          <p:nvPr>
            <p:ph type="title"/>
          </p:nvPr>
        </p:nvSpPr>
        <p:spPr>
          <a:xfrm>
            <a:off x="-101100" y="4234600"/>
            <a:ext cx="8970300" cy="634500"/>
          </a:xfrm>
          <a:prstGeom prst="rect">
            <a:avLst/>
          </a:prstGeom>
        </p:spPr>
        <p:txBody>
          <a:bodyPr anchorCtr="0" anchor="t" bIns="0" lIns="457200" spcFirstLastPara="1" rIns="1005825" wrap="square" tIns="9125">
            <a:normAutofit/>
          </a:bodyPr>
          <a:lstStyle/>
          <a:p>
            <a:pPr indent="0" lvl="0" marL="0" rtl="0" algn="r">
              <a:spcBef>
                <a:spcPts val="0"/>
              </a:spcBef>
              <a:spcAft>
                <a:spcPts val="0"/>
              </a:spcAft>
              <a:buNone/>
            </a:pPr>
            <a:r>
              <a:rPr lang="en"/>
              <a:t>  15 Minutes</a:t>
            </a:r>
            <a:endParaRPr/>
          </a:p>
        </p:txBody>
      </p:sp>
      <p:sp>
        <p:nvSpPr>
          <p:cNvPr id="949" name="Google Shape;949;p8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50" name="Google Shape;950;p82"/>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
        <p:nvSpPr>
          <p:cNvPr id="951" name="Google Shape;951;p82"/>
          <p:cNvSpPr txBox="1"/>
          <p:nvPr>
            <p:ph idx="2" type="title"/>
          </p:nvPr>
        </p:nvSpPr>
        <p:spPr>
          <a:xfrm>
            <a:off x="273900" y="1042875"/>
            <a:ext cx="8764500" cy="2764200"/>
          </a:xfrm>
          <a:prstGeom prst="rect">
            <a:avLst/>
          </a:prstGeom>
        </p:spPr>
        <p:txBody>
          <a:bodyPr anchorCtr="0" anchor="t" bIns="457200" lIns="2560300" spcFirstLastPara="1" rIns="457200" wrap="square" tIns="0">
            <a:normAutofit/>
          </a:bodyPr>
          <a:lstStyle/>
          <a:p>
            <a:pPr indent="0" lvl="0" marL="0" rtl="0" algn="l">
              <a:spcBef>
                <a:spcPts val="0"/>
              </a:spcBef>
              <a:spcAft>
                <a:spcPts val="0"/>
              </a:spcAft>
              <a:buClr>
                <a:schemeClr val="dk1"/>
              </a:buClr>
              <a:buSzPts val="1100"/>
              <a:buFont typeface="Arial"/>
              <a:buNone/>
            </a:pPr>
            <a:r>
              <a:rPr b="1" lang="en" sz="2300"/>
              <a:t>Activity: Grid Search</a:t>
            </a:r>
            <a:endParaRPr b="1" sz="2300"/>
          </a:p>
          <a:p>
            <a:pPr indent="0" lvl="0" marL="0" rtl="0" algn="l">
              <a:spcBef>
                <a:spcPts val="0"/>
              </a:spcBef>
              <a:spcAft>
                <a:spcPts val="0"/>
              </a:spcAft>
              <a:buClr>
                <a:schemeClr val="dk1"/>
              </a:buClr>
              <a:buSzPts val="1100"/>
              <a:buFont typeface="Arial"/>
              <a:buNone/>
            </a:pPr>
            <a:r>
              <a:t/>
            </a:r>
            <a:endParaRPr b="1" sz="2300"/>
          </a:p>
          <a:p>
            <a:pPr indent="0" lvl="0" marL="0" rtl="0" algn="l">
              <a:spcBef>
                <a:spcPts val="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In this activity, you will</a:t>
            </a:r>
            <a:r>
              <a:rPr lang="en" sz="1800">
                <a:latin typeface="Roboto Light"/>
                <a:ea typeface="Roboto Light"/>
                <a:cs typeface="Roboto Light"/>
                <a:sym typeface="Roboto Light"/>
              </a:rPr>
              <a:t> use </a:t>
            </a:r>
            <a:r>
              <a:rPr lang="en" sz="1600">
                <a:highlight>
                  <a:srgbClr val="EFEFEF"/>
                </a:highlight>
                <a:latin typeface="Consolas"/>
                <a:ea typeface="Consolas"/>
                <a:cs typeface="Consolas"/>
                <a:sym typeface="Consolas"/>
              </a:rPr>
              <a:t>GridSearchCV()</a:t>
            </a:r>
            <a:r>
              <a:rPr lang="en" sz="1800">
                <a:latin typeface="Roboto Light"/>
                <a:ea typeface="Roboto Light"/>
                <a:cs typeface="Roboto Light"/>
                <a:sym typeface="Roboto Light"/>
              </a:rPr>
              <a:t> and </a:t>
            </a:r>
            <a:r>
              <a:rPr lang="en" sz="1600">
                <a:highlight>
                  <a:srgbClr val="EFEFEF"/>
                </a:highlight>
                <a:latin typeface="Consolas"/>
                <a:ea typeface="Consolas"/>
                <a:cs typeface="Consolas"/>
                <a:sym typeface="Consolas"/>
              </a:rPr>
              <a:t>RandomizedSearch()</a:t>
            </a:r>
            <a:r>
              <a:rPr lang="en" sz="1800">
                <a:latin typeface="Roboto Light"/>
                <a:ea typeface="Roboto Light"/>
                <a:cs typeface="Roboto Light"/>
                <a:sym typeface="Roboto Light"/>
              </a:rPr>
              <a:t> to choose the parameters for a logistic regression model on the Pima Diabetes dataset.</a:t>
            </a:r>
            <a:endParaRPr sz="18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t/>
            </a:r>
            <a:endParaRPr sz="1900">
              <a:latin typeface="Roboto Light"/>
              <a:ea typeface="Roboto Light"/>
              <a:cs typeface="Roboto Light"/>
              <a:sym typeface="Roboto Light"/>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sp>
        <p:nvSpPr>
          <p:cNvPr id="956" name="Google Shape;956;p83"/>
          <p:cNvSpPr txBox="1"/>
          <p:nvPr>
            <p:ph idx="3" type="body"/>
          </p:nvPr>
        </p:nvSpPr>
        <p:spPr>
          <a:xfrm>
            <a:off x="229325" y="698035"/>
            <a:ext cx="8596800" cy="226800"/>
          </a:xfrm>
          <a:prstGeom prst="rect">
            <a:avLst/>
          </a:prstGeom>
        </p:spPr>
        <p:txBody>
          <a:bodyPr anchorCtr="0" anchor="t" bIns="914400" lIns="457200" spcFirstLastPara="1" rIns="457200" wrap="square" tIns="0">
            <a:noAutofit/>
          </a:bodyPr>
          <a:lstStyle/>
          <a:p>
            <a:pPr indent="0" lvl="0" marL="0" rtl="0" algn="l">
              <a:spcBef>
                <a:spcPts val="0"/>
              </a:spcBef>
              <a:spcAft>
                <a:spcPts val="1600"/>
              </a:spcAft>
              <a:buClr>
                <a:schemeClr val="dk1"/>
              </a:buClr>
              <a:buSzPts val="1100"/>
              <a:buFont typeface="Arial"/>
              <a:buNone/>
            </a:pPr>
            <a:r>
              <a:rPr lang="en">
                <a:latin typeface="Roboto Medium"/>
                <a:ea typeface="Roboto Medium"/>
                <a:cs typeface="Roboto Medium"/>
                <a:sym typeface="Roboto Medium"/>
              </a:rPr>
              <a:t>Instructions:</a:t>
            </a:r>
            <a:endParaRPr b="1"/>
          </a:p>
        </p:txBody>
      </p:sp>
      <p:sp>
        <p:nvSpPr>
          <p:cNvPr id="957" name="Google Shape;957;p8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Activity: Grid Search</a:t>
            </a:r>
            <a:endParaRPr b="1" sz="2440">
              <a:latin typeface="Roboto"/>
              <a:ea typeface="Roboto"/>
              <a:cs typeface="Roboto"/>
              <a:sym typeface="Roboto"/>
            </a:endParaRPr>
          </a:p>
        </p:txBody>
      </p:sp>
      <p:sp>
        <p:nvSpPr>
          <p:cNvPr id="958" name="Google Shape;958;p8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59" name="Google Shape;959;p83"/>
          <p:cNvSpPr txBox="1"/>
          <p:nvPr/>
        </p:nvSpPr>
        <p:spPr>
          <a:xfrm>
            <a:off x="547074" y="1341150"/>
            <a:ext cx="8174100" cy="12975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24292E"/>
              </a:buClr>
              <a:buSzPts val="1400"/>
              <a:buFont typeface="Roboto"/>
              <a:buAutoNum type="arabicPeriod"/>
            </a:pPr>
            <a:r>
              <a:rPr lang="en">
                <a:solidFill>
                  <a:srgbClr val="24292E"/>
                </a:solidFill>
                <a:latin typeface="Roboto"/>
                <a:ea typeface="Roboto"/>
                <a:cs typeface="Roboto"/>
                <a:sym typeface="Roboto"/>
              </a:rPr>
              <a:t>Use the provided starter code, and apply </a:t>
            </a:r>
            <a:r>
              <a:rPr lang="en" sz="1200">
                <a:solidFill>
                  <a:srgbClr val="24292E"/>
                </a:solidFill>
                <a:highlight>
                  <a:srgbClr val="EFEFEF"/>
                </a:highlight>
                <a:latin typeface="Consolas"/>
                <a:ea typeface="Consolas"/>
                <a:cs typeface="Consolas"/>
                <a:sym typeface="Consolas"/>
              </a:rPr>
              <a:t>GridSearchCV()</a:t>
            </a:r>
            <a:r>
              <a:rPr lang="en" sz="1200">
                <a:solidFill>
                  <a:srgbClr val="24292E"/>
                </a:solidFill>
              </a:rPr>
              <a:t> </a:t>
            </a:r>
            <a:r>
              <a:rPr lang="en">
                <a:solidFill>
                  <a:srgbClr val="24292E"/>
                </a:solidFill>
                <a:latin typeface="Roboto"/>
                <a:ea typeface="Roboto"/>
                <a:cs typeface="Roboto"/>
                <a:sym typeface="Roboto"/>
              </a:rPr>
              <a:t>and</a:t>
            </a:r>
            <a:r>
              <a:rPr lang="en" sz="1200">
                <a:solidFill>
                  <a:srgbClr val="24292E"/>
                </a:solidFill>
              </a:rPr>
              <a:t> </a:t>
            </a:r>
            <a:r>
              <a:rPr lang="en" sz="1200">
                <a:solidFill>
                  <a:srgbClr val="24292E"/>
                </a:solidFill>
                <a:highlight>
                  <a:srgbClr val="EFEFEF"/>
                </a:highlight>
                <a:latin typeface="Consolas"/>
                <a:ea typeface="Consolas"/>
                <a:cs typeface="Consolas"/>
                <a:sym typeface="Consolas"/>
              </a:rPr>
              <a:t>RandomizedSearchCV()</a:t>
            </a:r>
            <a:r>
              <a:rPr lang="en" sz="1200">
                <a:solidFill>
                  <a:srgbClr val="24292E"/>
                </a:solidFill>
              </a:rPr>
              <a:t> </a:t>
            </a:r>
            <a:r>
              <a:rPr lang="en">
                <a:solidFill>
                  <a:srgbClr val="24292E"/>
                </a:solidFill>
                <a:latin typeface="Roboto"/>
                <a:ea typeface="Roboto"/>
                <a:cs typeface="Roboto"/>
                <a:sym typeface="Roboto"/>
              </a:rPr>
              <a:t>to a logistic regression model. Change the</a:t>
            </a:r>
            <a:r>
              <a:rPr lang="en" sz="1200">
                <a:solidFill>
                  <a:srgbClr val="24292E"/>
                </a:solidFill>
              </a:rPr>
              <a:t> </a:t>
            </a:r>
            <a:r>
              <a:rPr lang="en" sz="1200">
                <a:solidFill>
                  <a:srgbClr val="24292E"/>
                </a:solidFill>
                <a:highlight>
                  <a:srgbClr val="EFEFEF"/>
                </a:highlight>
                <a:latin typeface="Consolas"/>
                <a:ea typeface="Consolas"/>
                <a:cs typeface="Consolas"/>
                <a:sym typeface="Consolas"/>
              </a:rPr>
              <a:t>C</a:t>
            </a:r>
            <a:r>
              <a:rPr lang="en" sz="1200">
                <a:solidFill>
                  <a:srgbClr val="24292E"/>
                </a:solidFill>
              </a:rPr>
              <a:t> </a:t>
            </a:r>
            <a:r>
              <a:rPr lang="en">
                <a:solidFill>
                  <a:srgbClr val="24292E"/>
                </a:solidFill>
                <a:latin typeface="Roboto"/>
                <a:ea typeface="Roboto"/>
                <a:cs typeface="Roboto"/>
                <a:sym typeface="Roboto"/>
              </a:rPr>
              <a:t>and</a:t>
            </a:r>
            <a:r>
              <a:rPr lang="en" sz="1200">
                <a:solidFill>
                  <a:srgbClr val="24292E"/>
                </a:solidFill>
              </a:rPr>
              <a:t> </a:t>
            </a:r>
            <a:r>
              <a:rPr lang="en" sz="1200">
                <a:solidFill>
                  <a:srgbClr val="24292E"/>
                </a:solidFill>
                <a:highlight>
                  <a:srgbClr val="EFEFEF"/>
                </a:highlight>
                <a:latin typeface="Consolas"/>
                <a:ea typeface="Consolas"/>
                <a:cs typeface="Consolas"/>
                <a:sym typeface="Consolas"/>
              </a:rPr>
              <a:t>tol</a:t>
            </a:r>
            <a:r>
              <a:rPr lang="en" sz="1200">
                <a:solidFill>
                  <a:srgbClr val="24292E"/>
                </a:solidFill>
              </a:rPr>
              <a:t> </a:t>
            </a:r>
            <a:r>
              <a:rPr lang="en">
                <a:solidFill>
                  <a:srgbClr val="24292E"/>
                </a:solidFill>
                <a:latin typeface="Roboto"/>
                <a:ea typeface="Roboto"/>
                <a:cs typeface="Roboto"/>
                <a:sym typeface="Roboto"/>
              </a:rPr>
              <a:t>parameters.</a:t>
            </a:r>
            <a:endParaRPr>
              <a:solidFill>
                <a:srgbClr val="24292E"/>
              </a:solidFill>
              <a:latin typeface="Roboto"/>
              <a:ea typeface="Roboto"/>
              <a:cs typeface="Roboto"/>
              <a:sym typeface="Roboto"/>
            </a:endParaRPr>
          </a:p>
          <a:p>
            <a:pPr indent="-317500" lvl="0" marL="457200" rtl="0" algn="l">
              <a:lnSpc>
                <a:spcPct val="115000"/>
              </a:lnSpc>
              <a:spcBef>
                <a:spcPts val="0"/>
              </a:spcBef>
              <a:spcAft>
                <a:spcPts val="0"/>
              </a:spcAft>
              <a:buClr>
                <a:srgbClr val="24292E"/>
              </a:buClr>
              <a:buSzPts val="1400"/>
              <a:buFont typeface="Roboto"/>
              <a:buAutoNum type="arabicPeriod"/>
            </a:pPr>
            <a:r>
              <a:rPr lang="en">
                <a:solidFill>
                  <a:srgbClr val="24292E"/>
                </a:solidFill>
                <a:latin typeface="Roboto"/>
                <a:ea typeface="Roboto"/>
                <a:cs typeface="Roboto"/>
                <a:sym typeface="Roboto"/>
              </a:rPr>
              <a:t>Note that you can use any values that you want to try, but the notebook comments include suggested values.</a:t>
            </a:r>
            <a:endParaRPr>
              <a:solidFill>
                <a:srgbClr val="24292E"/>
              </a:solidFill>
              <a:latin typeface="Roboto"/>
              <a:ea typeface="Roboto"/>
              <a:cs typeface="Roboto"/>
              <a:sym typeface="Roboto"/>
            </a:endParaRPr>
          </a:p>
          <a:p>
            <a:pPr indent="-317500" lvl="0" marL="457200" rtl="0" algn="l">
              <a:lnSpc>
                <a:spcPct val="115000"/>
              </a:lnSpc>
              <a:spcBef>
                <a:spcPts val="0"/>
              </a:spcBef>
              <a:spcAft>
                <a:spcPts val="0"/>
              </a:spcAft>
              <a:buClr>
                <a:srgbClr val="24292E"/>
              </a:buClr>
              <a:buSzPts val="1400"/>
              <a:buFont typeface="Roboto"/>
              <a:buAutoNum type="arabicPeriod"/>
            </a:pPr>
            <a:r>
              <a:rPr lang="en">
                <a:solidFill>
                  <a:srgbClr val="24292E"/>
                </a:solidFill>
                <a:latin typeface="Roboto"/>
                <a:ea typeface="Roboto"/>
                <a:cs typeface="Roboto"/>
                <a:sym typeface="Roboto"/>
              </a:rPr>
              <a:t>Print the best parameters and the best score for both tuned models.</a:t>
            </a:r>
            <a:endParaRPr>
              <a:solidFill>
                <a:srgbClr val="24292E"/>
              </a:solidFill>
              <a:latin typeface="Roboto"/>
              <a:ea typeface="Roboto"/>
              <a:cs typeface="Roboto"/>
              <a:sym typeface="Roboto"/>
            </a:endParaRPr>
          </a:p>
          <a:p>
            <a:pPr indent="-317500" lvl="0" marL="457200" rtl="0" algn="l">
              <a:lnSpc>
                <a:spcPct val="115000"/>
              </a:lnSpc>
              <a:spcBef>
                <a:spcPts val="0"/>
              </a:spcBef>
              <a:spcAft>
                <a:spcPts val="0"/>
              </a:spcAft>
              <a:buClr>
                <a:srgbClr val="24292E"/>
              </a:buClr>
              <a:buSzPts val="1400"/>
              <a:buFont typeface="Roboto"/>
              <a:buAutoNum type="arabicPeriod"/>
            </a:pPr>
            <a:r>
              <a:rPr lang="en">
                <a:solidFill>
                  <a:srgbClr val="24292E"/>
                </a:solidFill>
                <a:latin typeface="Roboto"/>
                <a:ea typeface="Roboto"/>
                <a:cs typeface="Roboto"/>
                <a:sym typeface="Roboto"/>
              </a:rPr>
              <a:t>Calculate the predictions by using one of the tuned models and the</a:t>
            </a:r>
            <a:r>
              <a:rPr lang="en" sz="1200">
                <a:solidFill>
                  <a:srgbClr val="24292E"/>
                </a:solidFill>
              </a:rPr>
              <a:t> </a:t>
            </a:r>
            <a:r>
              <a:rPr lang="en" sz="1200">
                <a:solidFill>
                  <a:srgbClr val="24292E"/>
                </a:solidFill>
                <a:highlight>
                  <a:srgbClr val="EFEFEF"/>
                </a:highlight>
                <a:latin typeface="Consolas"/>
                <a:ea typeface="Consolas"/>
                <a:cs typeface="Consolas"/>
                <a:sym typeface="Consolas"/>
              </a:rPr>
              <a:t>X_test</a:t>
            </a:r>
            <a:r>
              <a:rPr lang="en" sz="1200">
                <a:solidFill>
                  <a:srgbClr val="24292E"/>
                </a:solidFill>
              </a:rPr>
              <a:t> </a:t>
            </a:r>
            <a:r>
              <a:rPr lang="en">
                <a:solidFill>
                  <a:srgbClr val="24292E"/>
                </a:solidFill>
                <a:latin typeface="Roboto"/>
                <a:ea typeface="Roboto"/>
                <a:cs typeface="Roboto"/>
                <a:sym typeface="Roboto"/>
              </a:rPr>
              <a:t>data, and then print the classification report.</a:t>
            </a:r>
            <a:endParaRPr>
              <a:solidFill>
                <a:srgbClr val="24292E"/>
              </a:solidFill>
              <a:latin typeface="Roboto"/>
              <a:ea typeface="Roboto"/>
              <a:cs typeface="Roboto"/>
              <a:sym typeface="Roboto"/>
            </a:endParaRPr>
          </a:p>
        </p:txBody>
      </p:sp>
      <p:sp>
        <p:nvSpPr>
          <p:cNvPr id="960" name="Google Shape;960;p83"/>
          <p:cNvSpPr/>
          <p:nvPr/>
        </p:nvSpPr>
        <p:spPr>
          <a:xfrm>
            <a:off x="562650" y="1338125"/>
            <a:ext cx="8174100" cy="18774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8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966" name="Google Shape;966;p84"/>
          <p:cNvSpPr txBox="1"/>
          <p:nvPr>
            <p:ph idx="1" type="subTitle"/>
          </p:nvPr>
        </p:nvSpPr>
        <p:spPr>
          <a:xfrm>
            <a:off x="-12300" y="4916650"/>
            <a:ext cx="7971900" cy="226800"/>
          </a:xfrm>
          <a:prstGeom prst="rect">
            <a:avLst/>
          </a:prstGeom>
        </p:spPr>
        <p:txBody>
          <a:bodyPr anchorCtr="0" anchor="t" bIns="0" lIns="274300" spcFirstLastPara="1" rIns="0" wrap="square" tIns="45700">
            <a:normAutofit/>
          </a:bodyPr>
          <a:lstStyle/>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214" name="Google Shape;214;p32"/>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215" name="Google Shape;215;p32"/>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But What is it Learning?</a:t>
            </a:r>
            <a:endParaRPr b="1" sz="1800">
              <a:solidFill>
                <a:srgbClr val="FF0000"/>
              </a:solidFill>
              <a:latin typeface="Roboto"/>
              <a:ea typeface="Roboto"/>
              <a:cs typeface="Roboto"/>
              <a:sym typeface="Roboto"/>
            </a:endParaRPr>
          </a:p>
        </p:txBody>
      </p:sp>
      <p:sp>
        <p:nvSpPr>
          <p:cNvPr id="216" name="Google Shape;216;p32"/>
          <p:cNvSpPr txBox="1"/>
          <p:nvPr/>
        </p:nvSpPr>
        <p:spPr>
          <a:xfrm>
            <a:off x="773250" y="1227850"/>
            <a:ext cx="3259200" cy="1083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Machine Learning algorithms use training data to set their internal parameters. This is the “learning” of Machine Learning.</a:t>
            </a:r>
            <a:endParaRPr>
              <a:solidFill>
                <a:schemeClr val="dk1"/>
              </a:solidFill>
              <a:latin typeface="Roboto"/>
              <a:ea typeface="Roboto"/>
              <a:cs typeface="Roboto"/>
              <a:sym typeface="Roboto"/>
            </a:endParaRPr>
          </a:p>
          <a:p>
            <a:pPr indent="0" lvl="0" marL="0" rtl="0" algn="l">
              <a:spcBef>
                <a:spcPts val="1200"/>
              </a:spcBef>
              <a:spcAft>
                <a:spcPts val="0"/>
              </a:spcAft>
              <a:buNone/>
            </a:pPr>
            <a:r>
              <a:t/>
            </a:r>
            <a:endParaRPr/>
          </a:p>
        </p:txBody>
      </p:sp>
      <p:sp>
        <p:nvSpPr>
          <p:cNvPr id="217" name="Google Shape;217;p32"/>
          <p:cNvSpPr/>
          <p:nvPr/>
        </p:nvSpPr>
        <p:spPr>
          <a:xfrm>
            <a:off x="3817361" y="2681200"/>
            <a:ext cx="3218400" cy="1818600"/>
          </a:xfrm>
          <a:prstGeom prst="roundRect">
            <a:avLst>
              <a:gd fmla="val 16667" name="adj"/>
            </a:avLst>
          </a:prstGeom>
          <a:solidFill>
            <a:srgbClr val="F2F778">
              <a:alpha val="6588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pic>
        <p:nvPicPr>
          <p:cNvPr id="218" name="Google Shape;218;p32"/>
          <p:cNvPicPr preferRelativeResize="0"/>
          <p:nvPr/>
        </p:nvPicPr>
        <p:blipFill rotWithShape="1">
          <a:blip r:embed="rId3">
            <a:alphaModFix/>
          </a:blip>
          <a:srcRect b="0" l="0" r="0" t="0"/>
          <a:stretch/>
        </p:blipFill>
        <p:spPr>
          <a:xfrm>
            <a:off x="7701516" y="2766444"/>
            <a:ext cx="1059207" cy="1227130"/>
          </a:xfrm>
          <a:prstGeom prst="rect">
            <a:avLst/>
          </a:prstGeom>
          <a:noFill/>
          <a:ln>
            <a:noFill/>
          </a:ln>
        </p:spPr>
      </p:pic>
      <p:sp>
        <p:nvSpPr>
          <p:cNvPr id="219" name="Google Shape;219;p32"/>
          <p:cNvSpPr/>
          <p:nvPr/>
        </p:nvSpPr>
        <p:spPr>
          <a:xfrm>
            <a:off x="3226175" y="3383091"/>
            <a:ext cx="1143300" cy="318300"/>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20" name="Google Shape;220;p32"/>
          <p:cNvSpPr/>
          <p:nvPr/>
        </p:nvSpPr>
        <p:spPr>
          <a:xfrm>
            <a:off x="6546501" y="3383091"/>
            <a:ext cx="961800" cy="318300"/>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21" name="Google Shape;221;p32"/>
          <p:cNvSpPr txBox="1"/>
          <p:nvPr/>
        </p:nvSpPr>
        <p:spPr>
          <a:xfrm>
            <a:off x="1195976" y="4008200"/>
            <a:ext cx="15045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Data Point</a:t>
            </a:r>
            <a:endParaRPr sz="1100"/>
          </a:p>
        </p:txBody>
      </p:sp>
      <p:sp>
        <p:nvSpPr>
          <p:cNvPr id="222" name="Google Shape;222;p32"/>
          <p:cNvSpPr txBox="1"/>
          <p:nvPr/>
        </p:nvSpPr>
        <p:spPr>
          <a:xfrm>
            <a:off x="7752176" y="4008211"/>
            <a:ext cx="11175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Label</a:t>
            </a:r>
            <a:endParaRPr sz="1100"/>
          </a:p>
        </p:txBody>
      </p:sp>
      <p:sp>
        <p:nvSpPr>
          <p:cNvPr id="223" name="Google Shape;223;p32"/>
          <p:cNvSpPr txBox="1"/>
          <p:nvPr/>
        </p:nvSpPr>
        <p:spPr>
          <a:xfrm>
            <a:off x="3796948" y="4008206"/>
            <a:ext cx="32592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Machine Learning </a:t>
            </a:r>
            <a:r>
              <a:rPr lang="en" sz="1800">
                <a:solidFill>
                  <a:srgbClr val="000000"/>
                </a:solidFill>
                <a:latin typeface="Arial"/>
                <a:ea typeface="Arial"/>
                <a:cs typeface="Arial"/>
                <a:sym typeface="Arial"/>
              </a:rPr>
              <a:t>Algorithm</a:t>
            </a:r>
            <a:endParaRPr sz="1100"/>
          </a:p>
        </p:txBody>
      </p:sp>
      <p:graphicFrame>
        <p:nvGraphicFramePr>
          <p:cNvPr id="224" name="Google Shape;224;p32"/>
          <p:cNvGraphicFramePr/>
          <p:nvPr/>
        </p:nvGraphicFramePr>
        <p:xfrm>
          <a:off x="749677" y="3282305"/>
          <a:ext cx="3000000" cy="3000000"/>
        </p:xfrm>
        <a:graphic>
          <a:graphicData uri="http://schemas.openxmlformats.org/drawingml/2006/table">
            <a:tbl>
              <a:tblPr bandRow="1" firstRow="1">
                <a:noFill/>
                <a:tableStyleId>{AB7B6AE8-61D4-4A76-AF86-85EA7EF5EA24}</a:tableStyleId>
              </a:tblPr>
              <a:tblGrid>
                <a:gridCol w="599275"/>
                <a:gridCol w="599275"/>
                <a:gridCol w="599275"/>
                <a:gridCol w="599275"/>
              </a:tblGrid>
              <a:tr h="278125">
                <a:tc>
                  <a:txBody>
                    <a:bodyPr/>
                    <a:lstStyle/>
                    <a:p>
                      <a:pPr indent="0" lvl="0" marL="0" marR="0" rtl="0" algn="l">
                        <a:spcBef>
                          <a:spcPts val="0"/>
                        </a:spcBef>
                        <a:spcAft>
                          <a:spcPts val="0"/>
                        </a:spcAft>
                        <a:buNone/>
                      </a:pPr>
                      <a:r>
                        <a:rPr lang="en" sz="1100">
                          <a:latin typeface="Arial"/>
                          <a:ea typeface="Arial"/>
                          <a:cs typeface="Arial"/>
                          <a:sym typeface="Arial"/>
                        </a:rPr>
                        <a:t>A</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B</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C</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c>
                  <a:txBody>
                    <a:bodyPr/>
                    <a:lstStyle/>
                    <a:p>
                      <a:pPr indent="0" lvl="0" marL="0" marR="0" rtl="0" algn="l">
                        <a:spcBef>
                          <a:spcPts val="0"/>
                        </a:spcBef>
                        <a:spcAft>
                          <a:spcPts val="0"/>
                        </a:spcAft>
                        <a:buNone/>
                      </a:pPr>
                      <a:r>
                        <a:rPr lang="en" sz="1100">
                          <a:latin typeface="Arial"/>
                          <a:ea typeface="Arial"/>
                          <a:cs typeface="Arial"/>
                          <a:sym typeface="Arial"/>
                        </a:rPr>
                        <a:t>D</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000000"/>
                    </a:solidFill>
                  </a:tcPr>
                </a:tc>
              </a:tr>
              <a:tr h="278125">
                <a:tc>
                  <a:txBody>
                    <a:bodyPr/>
                    <a:lstStyle/>
                    <a:p>
                      <a:pPr indent="0" lvl="0" marL="0" marR="0" rtl="0" algn="l">
                        <a:spcBef>
                          <a:spcPts val="0"/>
                        </a:spcBef>
                        <a:spcAft>
                          <a:spcPts val="0"/>
                        </a:spcAft>
                        <a:buNone/>
                      </a:pPr>
                      <a:r>
                        <a:rPr lang="en" sz="1100">
                          <a:latin typeface="Arial"/>
                          <a:ea typeface="Arial"/>
                          <a:cs typeface="Arial"/>
                          <a:sym typeface="Arial"/>
                        </a:rPr>
                        <a:t>10</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15</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23</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 sz="1100">
                          <a:latin typeface="Arial"/>
                          <a:ea typeface="Arial"/>
                          <a:cs typeface="Arial"/>
                          <a:sym typeface="Arial"/>
                        </a:rPr>
                        <a:t>12</a:t>
                      </a:r>
                      <a:endParaRPr sz="1100"/>
                    </a:p>
                  </a:txBody>
                  <a:tcPr marT="34300" marB="34300" marR="68600" marL="686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bl>
          </a:graphicData>
        </a:graphic>
      </p:graphicFrame>
      <p:sp>
        <p:nvSpPr>
          <p:cNvPr id="225" name="Google Shape;225;p32"/>
          <p:cNvSpPr txBox="1"/>
          <p:nvPr/>
        </p:nvSpPr>
        <p:spPr>
          <a:xfrm>
            <a:off x="5588150" y="3160200"/>
            <a:ext cx="4935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λ</a:t>
            </a:r>
            <a:endParaRPr sz="4000">
              <a:latin typeface="Merriweather"/>
              <a:ea typeface="Merriweather"/>
              <a:cs typeface="Merriweather"/>
              <a:sym typeface="Merriweather"/>
            </a:endParaRPr>
          </a:p>
        </p:txBody>
      </p:sp>
      <p:sp>
        <p:nvSpPr>
          <p:cNvPr id="226" name="Google Shape;226;p32"/>
          <p:cNvSpPr txBox="1"/>
          <p:nvPr/>
        </p:nvSpPr>
        <p:spPr>
          <a:xfrm>
            <a:off x="5179788" y="2764113"/>
            <a:ext cx="4935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Σ</a:t>
            </a:r>
            <a:endParaRPr sz="4000">
              <a:latin typeface="Merriweather"/>
              <a:ea typeface="Merriweather"/>
              <a:cs typeface="Merriweather"/>
              <a:sym typeface="Merriweather"/>
            </a:endParaRPr>
          </a:p>
        </p:txBody>
      </p:sp>
      <p:sp>
        <p:nvSpPr>
          <p:cNvPr id="227" name="Google Shape;227;p32"/>
          <p:cNvSpPr txBox="1"/>
          <p:nvPr/>
        </p:nvSpPr>
        <p:spPr>
          <a:xfrm>
            <a:off x="4730425" y="3142550"/>
            <a:ext cx="668100" cy="9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latin typeface="Merriweather"/>
                <a:ea typeface="Merriweather"/>
                <a:cs typeface="Merriweather"/>
                <a:sym typeface="Merriweather"/>
              </a:rPr>
              <a:t>β</a:t>
            </a:r>
            <a:r>
              <a:rPr baseline="-25000" lang="en" sz="4000">
                <a:latin typeface="Merriweather"/>
                <a:ea typeface="Merriweather"/>
                <a:cs typeface="Merriweather"/>
                <a:sym typeface="Merriweather"/>
              </a:rPr>
              <a:t>0</a:t>
            </a:r>
            <a:endParaRPr baseline="-25000" sz="4000">
              <a:latin typeface="Merriweather"/>
              <a:ea typeface="Merriweather"/>
              <a:cs typeface="Merriweather"/>
              <a:sym typeface="Merriweather"/>
            </a:endParaRPr>
          </a:p>
        </p:txBody>
      </p:sp>
      <p:sp>
        <p:nvSpPr>
          <p:cNvPr id="228" name="Google Shape;228;p32"/>
          <p:cNvSpPr txBox="1"/>
          <p:nvPr/>
        </p:nvSpPr>
        <p:spPr>
          <a:xfrm>
            <a:off x="4445249" y="1095300"/>
            <a:ext cx="1962600" cy="34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en" sz="1800">
                <a:solidFill>
                  <a:srgbClr val="000000"/>
                </a:solidFill>
              </a:rPr>
              <a:t>Training </a:t>
            </a:r>
            <a:r>
              <a:rPr lang="en" sz="1800">
                <a:solidFill>
                  <a:srgbClr val="000000"/>
                </a:solidFill>
                <a:latin typeface="Arial"/>
                <a:ea typeface="Arial"/>
                <a:cs typeface="Arial"/>
                <a:sym typeface="Arial"/>
              </a:rPr>
              <a:t>Data</a:t>
            </a:r>
            <a:endParaRPr sz="1100"/>
          </a:p>
        </p:txBody>
      </p:sp>
      <p:sp>
        <p:nvSpPr>
          <p:cNvPr id="229" name="Google Shape;229;p32"/>
          <p:cNvSpPr/>
          <p:nvPr/>
        </p:nvSpPr>
        <p:spPr>
          <a:xfrm rot="3600253">
            <a:off x="5496540" y="2351888"/>
            <a:ext cx="688288" cy="318263"/>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30" name="Google Shape;230;p32"/>
          <p:cNvSpPr/>
          <p:nvPr/>
        </p:nvSpPr>
        <p:spPr>
          <a:xfrm flipH="1" rot="-3600253">
            <a:off x="4668271" y="2331156"/>
            <a:ext cx="688288" cy="318263"/>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231" name="Google Shape;231;p32"/>
          <p:cNvSpPr/>
          <p:nvPr/>
        </p:nvSpPr>
        <p:spPr>
          <a:xfrm rot="5400000">
            <a:off x="5077760" y="2356129"/>
            <a:ext cx="688500" cy="318300"/>
          </a:xfrm>
          <a:prstGeom prst="rightArrow">
            <a:avLst>
              <a:gd fmla="val 50000" name="adj1"/>
              <a:gd fmla="val 50000" name="adj2"/>
            </a:avLst>
          </a:prstGeom>
          <a:solidFill>
            <a:srgbClr val="78909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pic>
        <p:nvPicPr>
          <p:cNvPr id="232" name="Google Shape;232;p32"/>
          <p:cNvPicPr preferRelativeResize="0"/>
          <p:nvPr/>
        </p:nvPicPr>
        <p:blipFill rotWithShape="1">
          <a:blip r:embed="rId4">
            <a:alphaModFix/>
          </a:blip>
          <a:srcRect b="0" l="0" r="0" t="0"/>
          <a:stretch/>
        </p:blipFill>
        <p:spPr>
          <a:xfrm>
            <a:off x="5012285" y="1422975"/>
            <a:ext cx="786242" cy="935694"/>
          </a:xfrm>
          <a:prstGeom prst="rect">
            <a:avLst/>
          </a:prstGeom>
          <a:noFill/>
          <a:ln>
            <a:noFill/>
          </a:ln>
        </p:spPr>
      </p:pic>
      <p:sp>
        <p:nvSpPr>
          <p:cNvPr id="233" name="Google Shape;233;p32"/>
          <p:cNvSpPr/>
          <p:nvPr/>
        </p:nvSpPr>
        <p:spPr>
          <a:xfrm rot="-5400000">
            <a:off x="2811625" y="-1178500"/>
            <a:ext cx="3725100" cy="8092800"/>
          </a:xfrm>
          <a:prstGeom prst="corner">
            <a:avLst>
              <a:gd fmla="val 121548" name="adj1"/>
              <a:gd fmla="val 58787" name="adj2"/>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239" name="Google Shape;239;p33"/>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240" name="Google Shape;240;p33"/>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Machine Learning Categories</a:t>
            </a:r>
            <a:endParaRPr b="1" sz="1800">
              <a:solidFill>
                <a:srgbClr val="FF0000"/>
              </a:solidFill>
              <a:latin typeface="Roboto"/>
              <a:ea typeface="Roboto"/>
              <a:cs typeface="Roboto"/>
              <a:sym typeface="Roboto"/>
            </a:endParaRPr>
          </a:p>
        </p:txBody>
      </p:sp>
      <p:sp>
        <p:nvSpPr>
          <p:cNvPr id="241" name="Google Shape;241;p33"/>
          <p:cNvSpPr/>
          <p:nvPr/>
        </p:nvSpPr>
        <p:spPr>
          <a:xfrm>
            <a:off x="1606911" y="1266667"/>
            <a:ext cx="844200" cy="844200"/>
          </a:xfrm>
          <a:prstGeom prst="ellipse">
            <a:avLst/>
          </a:prstGeom>
          <a:solidFill>
            <a:srgbClr val="AFCA54">
              <a:alpha val="8392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42" name="Google Shape;242;p33"/>
          <p:cNvSpPr/>
          <p:nvPr/>
        </p:nvSpPr>
        <p:spPr>
          <a:xfrm>
            <a:off x="1586776" y="3064828"/>
            <a:ext cx="844200" cy="844200"/>
          </a:xfrm>
          <a:prstGeom prst="ellipse">
            <a:avLst/>
          </a:prstGeom>
          <a:solidFill>
            <a:srgbClr val="AFCA54">
              <a:alpha val="8392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43" name="Google Shape;243;p33"/>
          <p:cNvSpPr/>
          <p:nvPr/>
        </p:nvSpPr>
        <p:spPr>
          <a:xfrm>
            <a:off x="3566286" y="1863690"/>
            <a:ext cx="1430700" cy="1430700"/>
          </a:xfrm>
          <a:prstGeom prst="ellipse">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pic>
        <p:nvPicPr>
          <p:cNvPr id="244" name="Google Shape;244;p33"/>
          <p:cNvPicPr preferRelativeResize="0"/>
          <p:nvPr/>
        </p:nvPicPr>
        <p:blipFill rotWithShape="1">
          <a:blip r:embed="rId3">
            <a:alphaModFix/>
          </a:blip>
          <a:srcRect b="0" l="0" r="0" t="0"/>
          <a:stretch/>
        </p:blipFill>
        <p:spPr>
          <a:xfrm>
            <a:off x="3837380" y="2001688"/>
            <a:ext cx="968876" cy="896029"/>
          </a:xfrm>
          <a:prstGeom prst="rect">
            <a:avLst/>
          </a:prstGeom>
          <a:noFill/>
          <a:ln>
            <a:noFill/>
          </a:ln>
        </p:spPr>
      </p:pic>
      <p:sp>
        <p:nvSpPr>
          <p:cNvPr id="245" name="Google Shape;245;p33"/>
          <p:cNvSpPr txBox="1"/>
          <p:nvPr/>
        </p:nvSpPr>
        <p:spPr>
          <a:xfrm>
            <a:off x="3809505" y="2755246"/>
            <a:ext cx="9444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000000"/>
                </a:solidFill>
                <a:latin typeface="Roboto"/>
                <a:ea typeface="Roboto"/>
                <a:cs typeface="Roboto"/>
                <a:sym typeface="Roboto"/>
              </a:rPr>
              <a:t>Machine </a:t>
            </a:r>
            <a:br>
              <a:rPr b="1" lang="en" sz="1200">
                <a:solidFill>
                  <a:srgbClr val="000000"/>
                </a:solidFill>
                <a:latin typeface="Roboto"/>
                <a:ea typeface="Roboto"/>
                <a:cs typeface="Roboto"/>
                <a:sym typeface="Roboto"/>
              </a:rPr>
            </a:br>
            <a:r>
              <a:rPr b="1" lang="en" sz="1200">
                <a:solidFill>
                  <a:srgbClr val="000000"/>
                </a:solidFill>
                <a:latin typeface="Roboto"/>
                <a:ea typeface="Roboto"/>
                <a:cs typeface="Roboto"/>
                <a:sym typeface="Roboto"/>
              </a:rPr>
              <a:t>Learning</a:t>
            </a:r>
            <a:endParaRPr sz="1100">
              <a:latin typeface="Roboto"/>
              <a:ea typeface="Roboto"/>
              <a:cs typeface="Roboto"/>
              <a:sym typeface="Roboto"/>
            </a:endParaRPr>
          </a:p>
        </p:txBody>
      </p:sp>
      <p:sp>
        <p:nvSpPr>
          <p:cNvPr id="246" name="Google Shape;246;p33"/>
          <p:cNvSpPr/>
          <p:nvPr/>
        </p:nvSpPr>
        <p:spPr>
          <a:xfrm>
            <a:off x="1696694" y="1983868"/>
            <a:ext cx="1250400" cy="1250400"/>
          </a:xfrm>
          <a:prstGeom prst="ellipse">
            <a:avLst/>
          </a:prstGeom>
          <a:solidFill>
            <a:srgbClr val="009193">
              <a:alpha val="6275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47" name="Google Shape;247;p33"/>
          <p:cNvSpPr txBox="1"/>
          <p:nvPr/>
        </p:nvSpPr>
        <p:spPr>
          <a:xfrm>
            <a:off x="1665252" y="2382658"/>
            <a:ext cx="12822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FFFFFF"/>
                </a:solidFill>
                <a:latin typeface="Roboto"/>
                <a:ea typeface="Roboto"/>
                <a:cs typeface="Roboto"/>
                <a:sym typeface="Roboto"/>
              </a:rPr>
              <a:t>Unsupervised Learning</a:t>
            </a:r>
            <a:endParaRPr sz="1100">
              <a:latin typeface="Roboto"/>
              <a:ea typeface="Roboto"/>
              <a:cs typeface="Roboto"/>
              <a:sym typeface="Roboto"/>
            </a:endParaRPr>
          </a:p>
        </p:txBody>
      </p:sp>
      <p:sp>
        <p:nvSpPr>
          <p:cNvPr id="248" name="Google Shape;248;p33"/>
          <p:cNvSpPr txBox="1"/>
          <p:nvPr/>
        </p:nvSpPr>
        <p:spPr>
          <a:xfrm>
            <a:off x="1551915" y="1531688"/>
            <a:ext cx="944400" cy="28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800">
                <a:solidFill>
                  <a:srgbClr val="000000"/>
                </a:solidFill>
                <a:latin typeface="Roboto"/>
                <a:ea typeface="Roboto"/>
                <a:cs typeface="Roboto"/>
                <a:sym typeface="Roboto"/>
              </a:rPr>
              <a:t>Dimensionality Reduction</a:t>
            </a:r>
            <a:endParaRPr sz="1000">
              <a:latin typeface="Roboto"/>
              <a:ea typeface="Roboto"/>
              <a:cs typeface="Roboto"/>
              <a:sym typeface="Roboto"/>
            </a:endParaRPr>
          </a:p>
        </p:txBody>
      </p:sp>
      <p:sp>
        <p:nvSpPr>
          <p:cNvPr id="249" name="Google Shape;249;p33"/>
          <p:cNvSpPr txBox="1"/>
          <p:nvPr/>
        </p:nvSpPr>
        <p:spPr>
          <a:xfrm>
            <a:off x="1390370" y="3400463"/>
            <a:ext cx="944400" cy="1716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1" lang="en" sz="900">
                <a:solidFill>
                  <a:srgbClr val="000000"/>
                </a:solidFill>
                <a:latin typeface="Roboto"/>
                <a:ea typeface="Roboto"/>
                <a:cs typeface="Roboto"/>
                <a:sym typeface="Roboto"/>
              </a:rPr>
              <a:t>Clustering</a:t>
            </a:r>
            <a:endParaRPr sz="1100">
              <a:latin typeface="Roboto"/>
              <a:ea typeface="Roboto"/>
              <a:cs typeface="Roboto"/>
              <a:sym typeface="Roboto"/>
            </a:endParaRPr>
          </a:p>
        </p:txBody>
      </p:sp>
      <p:sp>
        <p:nvSpPr>
          <p:cNvPr id="250" name="Google Shape;250;p33"/>
          <p:cNvSpPr txBox="1"/>
          <p:nvPr/>
        </p:nvSpPr>
        <p:spPr>
          <a:xfrm>
            <a:off x="2481629" y="1453739"/>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Meaningful Compression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Big Data Visualization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Structure Discovery</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Feature Elicitation</a:t>
            </a:r>
            <a:endParaRPr sz="1000">
              <a:latin typeface="Roboto"/>
              <a:ea typeface="Roboto"/>
              <a:cs typeface="Roboto"/>
              <a:sym typeface="Roboto"/>
            </a:endParaRPr>
          </a:p>
        </p:txBody>
      </p:sp>
      <p:sp>
        <p:nvSpPr>
          <p:cNvPr id="251" name="Google Shape;251;p33"/>
          <p:cNvSpPr txBox="1"/>
          <p:nvPr/>
        </p:nvSpPr>
        <p:spPr>
          <a:xfrm>
            <a:off x="2420848" y="3487324"/>
            <a:ext cx="1187100" cy="372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Recommender Systems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Targeted Marketing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Customer Segmentation</a:t>
            </a:r>
            <a:r>
              <a:rPr lang="en" sz="800">
                <a:solidFill>
                  <a:srgbClr val="000000"/>
                </a:solidFill>
                <a:latin typeface="Roboto"/>
                <a:ea typeface="Roboto"/>
                <a:cs typeface="Roboto"/>
                <a:sym typeface="Roboto"/>
              </a:rPr>
              <a:t> </a:t>
            </a:r>
            <a:endParaRPr sz="1100">
              <a:latin typeface="Roboto"/>
              <a:ea typeface="Roboto"/>
              <a:cs typeface="Roboto"/>
              <a:sym typeface="Roboto"/>
            </a:endParaRPr>
          </a:p>
        </p:txBody>
      </p:sp>
      <p:sp>
        <p:nvSpPr>
          <p:cNvPr id="252" name="Google Shape;252;p33"/>
          <p:cNvSpPr txBox="1"/>
          <p:nvPr/>
        </p:nvSpPr>
        <p:spPr>
          <a:xfrm>
            <a:off x="4685087" y="4144107"/>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Real-time decisions</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Robot Navigation </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Game AI</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Skill Acquisition </a:t>
            </a:r>
            <a:endParaRPr sz="700">
              <a:latin typeface="Roboto"/>
              <a:ea typeface="Roboto"/>
              <a:cs typeface="Roboto"/>
              <a:sym typeface="Roboto"/>
            </a:endParaRPr>
          </a:p>
        </p:txBody>
      </p:sp>
      <p:sp>
        <p:nvSpPr>
          <p:cNvPr id="253" name="Google Shape;253;p33"/>
          <p:cNvSpPr/>
          <p:nvPr/>
        </p:nvSpPr>
        <p:spPr>
          <a:xfrm>
            <a:off x="5460486" y="1307660"/>
            <a:ext cx="844200" cy="844200"/>
          </a:xfrm>
          <a:prstGeom prst="ellipse">
            <a:avLst/>
          </a:prstGeom>
          <a:solidFill>
            <a:srgbClr val="FF7C00">
              <a:alpha val="549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54" name="Google Shape;254;p33"/>
          <p:cNvSpPr/>
          <p:nvPr/>
        </p:nvSpPr>
        <p:spPr>
          <a:xfrm>
            <a:off x="5430660" y="3098861"/>
            <a:ext cx="844200" cy="844200"/>
          </a:xfrm>
          <a:prstGeom prst="ellipse">
            <a:avLst/>
          </a:prstGeom>
          <a:solidFill>
            <a:srgbClr val="FF7C00">
              <a:alpha val="549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55" name="Google Shape;255;p33"/>
          <p:cNvSpPr/>
          <p:nvPr/>
        </p:nvSpPr>
        <p:spPr>
          <a:xfrm>
            <a:off x="5540578" y="2017901"/>
            <a:ext cx="1250400" cy="1250400"/>
          </a:xfrm>
          <a:prstGeom prst="ellipse">
            <a:avLst/>
          </a:prstGeom>
          <a:solidFill>
            <a:srgbClr val="FF0000">
              <a:alpha val="549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56" name="Google Shape;256;p33"/>
          <p:cNvSpPr txBox="1"/>
          <p:nvPr/>
        </p:nvSpPr>
        <p:spPr>
          <a:xfrm>
            <a:off x="5533512" y="2416691"/>
            <a:ext cx="12822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FFFFFF"/>
                </a:solidFill>
                <a:latin typeface="Roboto"/>
                <a:ea typeface="Roboto"/>
                <a:cs typeface="Roboto"/>
                <a:sym typeface="Roboto"/>
              </a:rPr>
              <a:t>Supervised </a:t>
            </a:r>
            <a:br>
              <a:rPr b="1" lang="en" sz="1200">
                <a:solidFill>
                  <a:srgbClr val="FFFFFF"/>
                </a:solidFill>
                <a:latin typeface="Roboto"/>
                <a:ea typeface="Roboto"/>
                <a:cs typeface="Roboto"/>
                <a:sym typeface="Roboto"/>
              </a:rPr>
            </a:br>
            <a:r>
              <a:rPr b="1" lang="en" sz="1200">
                <a:solidFill>
                  <a:srgbClr val="FFFFFF"/>
                </a:solidFill>
                <a:latin typeface="Roboto"/>
                <a:ea typeface="Roboto"/>
                <a:cs typeface="Roboto"/>
                <a:sym typeface="Roboto"/>
              </a:rPr>
              <a:t>Learning</a:t>
            </a:r>
            <a:endParaRPr sz="1100">
              <a:latin typeface="Roboto"/>
              <a:ea typeface="Roboto"/>
              <a:cs typeface="Roboto"/>
              <a:sym typeface="Roboto"/>
            </a:endParaRPr>
          </a:p>
        </p:txBody>
      </p:sp>
      <p:sp>
        <p:nvSpPr>
          <p:cNvPr id="257" name="Google Shape;257;p33"/>
          <p:cNvSpPr txBox="1"/>
          <p:nvPr/>
        </p:nvSpPr>
        <p:spPr>
          <a:xfrm>
            <a:off x="5360227" y="1622600"/>
            <a:ext cx="944400" cy="1716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1" lang="en" sz="900">
                <a:solidFill>
                  <a:srgbClr val="000000"/>
                </a:solidFill>
                <a:latin typeface="Roboto"/>
                <a:ea typeface="Roboto"/>
                <a:cs typeface="Roboto"/>
                <a:sym typeface="Roboto"/>
              </a:rPr>
              <a:t>Classification</a:t>
            </a:r>
            <a:endParaRPr sz="1100">
              <a:latin typeface="Roboto"/>
              <a:ea typeface="Roboto"/>
              <a:cs typeface="Roboto"/>
              <a:sym typeface="Roboto"/>
            </a:endParaRPr>
          </a:p>
        </p:txBody>
      </p:sp>
      <p:sp>
        <p:nvSpPr>
          <p:cNvPr id="258" name="Google Shape;258;p33"/>
          <p:cNvSpPr txBox="1"/>
          <p:nvPr/>
        </p:nvSpPr>
        <p:spPr>
          <a:xfrm>
            <a:off x="5266755" y="3426370"/>
            <a:ext cx="944400" cy="1716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1" lang="en" sz="900">
                <a:solidFill>
                  <a:srgbClr val="000000"/>
                </a:solidFill>
                <a:latin typeface="Roboto"/>
                <a:ea typeface="Roboto"/>
                <a:cs typeface="Roboto"/>
                <a:sym typeface="Roboto"/>
              </a:rPr>
              <a:t>Regression</a:t>
            </a:r>
            <a:endParaRPr sz="1100">
              <a:latin typeface="Roboto"/>
              <a:ea typeface="Roboto"/>
              <a:cs typeface="Roboto"/>
              <a:sym typeface="Roboto"/>
            </a:endParaRPr>
          </a:p>
        </p:txBody>
      </p:sp>
      <p:sp>
        <p:nvSpPr>
          <p:cNvPr id="259" name="Google Shape;259;p33"/>
          <p:cNvSpPr txBox="1"/>
          <p:nvPr/>
        </p:nvSpPr>
        <p:spPr>
          <a:xfrm>
            <a:off x="6325512" y="1487772"/>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Image Classification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Identity Fraud Detection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Customer Retention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Diagnostics</a:t>
            </a:r>
            <a:endParaRPr sz="1000">
              <a:latin typeface="Roboto"/>
              <a:ea typeface="Roboto"/>
              <a:cs typeface="Roboto"/>
              <a:sym typeface="Roboto"/>
            </a:endParaRPr>
          </a:p>
        </p:txBody>
      </p:sp>
      <p:sp>
        <p:nvSpPr>
          <p:cNvPr id="260" name="Google Shape;260;p33"/>
          <p:cNvSpPr txBox="1"/>
          <p:nvPr/>
        </p:nvSpPr>
        <p:spPr>
          <a:xfrm>
            <a:off x="6264730" y="3521357"/>
            <a:ext cx="1488900" cy="582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Population Growth Prediction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Advertising Popularity Prediction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Weather Forecasting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Market Forecasting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Estimating Life Expectancy</a:t>
            </a:r>
            <a:r>
              <a:rPr lang="en" sz="800">
                <a:solidFill>
                  <a:srgbClr val="000000"/>
                </a:solidFill>
                <a:latin typeface="Roboto"/>
                <a:ea typeface="Roboto"/>
                <a:cs typeface="Roboto"/>
                <a:sym typeface="Roboto"/>
              </a:rPr>
              <a:t> </a:t>
            </a:r>
            <a:endParaRPr sz="1100">
              <a:latin typeface="Roboto"/>
              <a:ea typeface="Roboto"/>
              <a:cs typeface="Roboto"/>
              <a:sym typeface="Roboto"/>
            </a:endParaRPr>
          </a:p>
        </p:txBody>
      </p:sp>
      <p:sp>
        <p:nvSpPr>
          <p:cNvPr id="261" name="Google Shape;261;p33"/>
          <p:cNvSpPr/>
          <p:nvPr/>
        </p:nvSpPr>
        <p:spPr>
          <a:xfrm>
            <a:off x="3817835" y="3780970"/>
            <a:ext cx="844200" cy="844200"/>
          </a:xfrm>
          <a:prstGeom prst="ellipse">
            <a:avLst/>
          </a:prstGeom>
          <a:solidFill>
            <a:srgbClr val="FFC000">
              <a:alpha val="6078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262" name="Google Shape;262;p33"/>
          <p:cNvSpPr txBox="1"/>
          <p:nvPr/>
        </p:nvSpPr>
        <p:spPr>
          <a:xfrm>
            <a:off x="3761675" y="4045254"/>
            <a:ext cx="944400" cy="2862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800">
                <a:solidFill>
                  <a:srgbClr val="000000"/>
                </a:solidFill>
                <a:latin typeface="Roboto"/>
                <a:ea typeface="Roboto"/>
                <a:cs typeface="Roboto"/>
                <a:sym typeface="Roboto"/>
              </a:rPr>
              <a:t>Reinforcement Learning</a:t>
            </a:r>
            <a:endParaRPr sz="1000">
              <a:latin typeface="Roboto"/>
              <a:ea typeface="Roboto"/>
              <a:cs typeface="Roboto"/>
              <a:sym typeface="Roboto"/>
            </a:endParaRPr>
          </a:p>
        </p:txBody>
      </p:sp>
      <p:sp>
        <p:nvSpPr>
          <p:cNvPr id="263" name="Google Shape;263;p33"/>
          <p:cNvSpPr/>
          <p:nvPr/>
        </p:nvSpPr>
        <p:spPr>
          <a:xfrm rot="5400000">
            <a:off x="4046584" y="3063671"/>
            <a:ext cx="4704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264" name="Google Shape;264;p33"/>
          <p:cNvSpPr/>
          <p:nvPr/>
        </p:nvSpPr>
        <p:spPr>
          <a:xfrm>
            <a:off x="4984334" y="2143729"/>
            <a:ext cx="4704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265" name="Google Shape;265;p33"/>
          <p:cNvSpPr/>
          <p:nvPr/>
        </p:nvSpPr>
        <p:spPr>
          <a:xfrm flipH="1">
            <a:off x="3095884" y="2145426"/>
            <a:ext cx="4704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266" name="Google Shape;266;p33"/>
          <p:cNvSpPr/>
          <p:nvPr/>
        </p:nvSpPr>
        <p:spPr>
          <a:xfrm>
            <a:off x="558000" y="1129454"/>
            <a:ext cx="8028000" cy="36159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4"/>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272" name="Google Shape;272;p34"/>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273" name="Google Shape;273;p34"/>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Supervised Learning</a:t>
            </a:r>
            <a:endParaRPr b="1" sz="1800">
              <a:solidFill>
                <a:srgbClr val="FF0000"/>
              </a:solidFill>
              <a:latin typeface="Roboto"/>
              <a:ea typeface="Roboto"/>
              <a:cs typeface="Roboto"/>
              <a:sym typeface="Roboto"/>
            </a:endParaRPr>
          </a:p>
        </p:txBody>
      </p:sp>
      <p:sp>
        <p:nvSpPr>
          <p:cNvPr id="274" name="Google Shape;274;p34"/>
          <p:cNvSpPr txBox="1"/>
          <p:nvPr/>
        </p:nvSpPr>
        <p:spPr>
          <a:xfrm>
            <a:off x="565551" y="1028700"/>
            <a:ext cx="83040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Succinctly, </a:t>
            </a:r>
            <a:r>
              <a:rPr b="1" lang="en">
                <a:latin typeface="Roboto"/>
                <a:ea typeface="Roboto"/>
                <a:cs typeface="Roboto"/>
                <a:sym typeface="Roboto"/>
              </a:rPr>
              <a:t>supervised learning</a:t>
            </a:r>
            <a:r>
              <a:rPr lang="en">
                <a:latin typeface="Roboto"/>
                <a:ea typeface="Roboto"/>
                <a:cs typeface="Roboto"/>
                <a:sym typeface="Roboto"/>
              </a:rPr>
              <a:t> is algorithms for which the potential outcomes are knowable in advance (i.e., category or numeric range) and can be used to correct the model’s predictions.</a:t>
            </a:r>
            <a:endParaRPr>
              <a:latin typeface="Roboto"/>
              <a:ea typeface="Roboto"/>
              <a:cs typeface="Roboto"/>
              <a:sym typeface="Roboto"/>
            </a:endParaRPr>
          </a:p>
        </p:txBody>
      </p:sp>
      <p:pic>
        <p:nvPicPr>
          <p:cNvPr id="275" name="Google Shape;275;p34"/>
          <p:cNvPicPr preferRelativeResize="0"/>
          <p:nvPr/>
        </p:nvPicPr>
        <p:blipFill>
          <a:blip r:embed="rId3">
            <a:alphaModFix/>
          </a:blip>
          <a:stretch>
            <a:fillRect/>
          </a:stretch>
        </p:blipFill>
        <p:spPr>
          <a:xfrm>
            <a:off x="4152413" y="1820125"/>
            <a:ext cx="827450" cy="3025501"/>
          </a:xfrm>
          <a:prstGeom prst="rect">
            <a:avLst/>
          </a:prstGeom>
          <a:noFill/>
          <a:ln>
            <a:noFill/>
          </a:ln>
        </p:spPr>
      </p:pic>
      <p:sp>
        <p:nvSpPr>
          <p:cNvPr id="276" name="Google Shape;276;p34"/>
          <p:cNvSpPr/>
          <p:nvPr/>
        </p:nvSpPr>
        <p:spPr>
          <a:xfrm>
            <a:off x="1070463" y="188075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lnSpc>
                <a:spcPct val="115000"/>
              </a:lnSpc>
              <a:spcBef>
                <a:spcPts val="0"/>
              </a:spcBef>
              <a:spcAft>
                <a:spcPts val="1600"/>
              </a:spcAft>
              <a:buNone/>
            </a:pPr>
            <a:r>
              <a:t/>
            </a:r>
            <a:endParaRPr sz="1800">
              <a:solidFill>
                <a:srgbClr val="595959"/>
              </a:solidFill>
              <a:latin typeface="Roboto"/>
              <a:ea typeface="Roboto"/>
              <a:cs typeface="Roboto"/>
              <a:sym typeface="Roboto"/>
            </a:endParaRPr>
          </a:p>
        </p:txBody>
      </p:sp>
      <p:sp>
        <p:nvSpPr>
          <p:cNvPr id="278" name="Google Shape;278;p34"/>
          <p:cNvSpPr/>
          <p:nvPr/>
        </p:nvSpPr>
        <p:spPr>
          <a:xfrm>
            <a:off x="451344" y="1878503"/>
            <a:ext cx="533400" cy="476700"/>
          </a:xfrm>
          <a:prstGeom prst="roundRect">
            <a:avLst>
              <a:gd fmla="val 16667" name="adj"/>
            </a:avLst>
          </a:prstGeom>
          <a:solidFill>
            <a:srgbClr val="AFC0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latin typeface="Roboto Light"/>
              <a:ea typeface="Roboto Light"/>
              <a:cs typeface="Roboto Light"/>
              <a:sym typeface="Roboto Light"/>
            </a:endParaRPr>
          </a:p>
        </p:txBody>
      </p:sp>
      <p:sp>
        <p:nvSpPr>
          <p:cNvPr id="279" name="Google Shape;279;p34"/>
          <p:cNvSpPr/>
          <p:nvPr/>
        </p:nvSpPr>
        <p:spPr>
          <a:xfrm rot="10800000">
            <a:off x="587507" y="2267288"/>
            <a:ext cx="261029" cy="144694"/>
          </a:xfrm>
          <a:prstGeom prst="flowChartExtract">
            <a:avLst/>
          </a:prstGeom>
          <a:solidFill>
            <a:srgbClr val="AFC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txBox="1"/>
          <p:nvPr/>
        </p:nvSpPr>
        <p:spPr>
          <a:xfrm>
            <a:off x="1070463" y="1880675"/>
            <a:ext cx="3057600" cy="476100"/>
          </a:xfrm>
          <a:prstGeom prst="rect">
            <a:avLst/>
          </a:prstGeom>
          <a:noFill/>
          <a:ln>
            <a:noFill/>
          </a:ln>
        </p:spPr>
        <p:txBody>
          <a:bodyPr anchorCtr="0" anchor="ctr" bIns="0" lIns="182875" spcFirstLastPara="1" rIns="457200" wrap="square" tIns="0">
            <a:noAutofit/>
          </a:bodyPr>
          <a:lstStyle/>
          <a:p>
            <a:pPr indent="0" lvl="0" marL="0" rtl="0" algn="l">
              <a:lnSpc>
                <a:spcPct val="115000"/>
              </a:lnSpc>
              <a:spcBef>
                <a:spcPts val="0"/>
              </a:spcBef>
              <a:spcAft>
                <a:spcPts val="0"/>
              </a:spcAft>
              <a:buNone/>
            </a:pPr>
            <a:r>
              <a:rPr lang="en" sz="1800">
                <a:solidFill>
                  <a:schemeClr val="dk1"/>
                </a:solidFill>
                <a:latin typeface="Roboto"/>
                <a:ea typeface="Roboto"/>
                <a:cs typeface="Roboto"/>
                <a:sym typeface="Roboto"/>
              </a:rPr>
              <a:t>Example</a:t>
            </a:r>
            <a:endParaRPr sz="1200">
              <a:solidFill>
                <a:srgbClr val="595959"/>
              </a:solidFill>
              <a:latin typeface="Roboto"/>
              <a:ea typeface="Roboto"/>
              <a:cs typeface="Roboto"/>
              <a:sym typeface="Roboto"/>
            </a:endParaRPr>
          </a:p>
        </p:txBody>
      </p:sp>
      <p:sp>
        <p:nvSpPr>
          <p:cNvPr id="281" name="Google Shape;281;p34"/>
          <p:cNvSpPr/>
          <p:nvPr/>
        </p:nvSpPr>
        <p:spPr>
          <a:xfrm>
            <a:off x="5549563" y="1883000"/>
            <a:ext cx="3143100" cy="4761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34"/>
          <p:cNvGrpSpPr/>
          <p:nvPr/>
        </p:nvGrpSpPr>
        <p:grpSpPr>
          <a:xfrm>
            <a:off x="4930444" y="1880753"/>
            <a:ext cx="533372" cy="533480"/>
            <a:chOff x="457200" y="1378813"/>
            <a:chExt cx="695400" cy="695450"/>
          </a:xfrm>
        </p:grpSpPr>
        <p:sp>
          <p:nvSpPr>
            <p:cNvPr id="283" name="Google Shape;283;p34"/>
            <p:cNvSpPr/>
            <p:nvPr/>
          </p:nvSpPr>
          <p:spPr>
            <a:xfrm>
              <a:off x="457200" y="1378813"/>
              <a:ext cx="695400" cy="621300"/>
            </a:xfrm>
            <a:prstGeom prst="roundRect">
              <a:avLst>
                <a:gd fmla="val 16667" name="adj"/>
              </a:avLst>
            </a:prstGeom>
            <a:solidFill>
              <a:srgbClr val="365C8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100">
                <a:solidFill>
                  <a:srgbClr val="FFFFFF"/>
                </a:solidFill>
                <a:latin typeface="Roboto Light"/>
                <a:ea typeface="Roboto Light"/>
                <a:cs typeface="Roboto Light"/>
                <a:sym typeface="Roboto Light"/>
              </a:endParaRPr>
            </a:p>
          </p:txBody>
        </p:sp>
        <p:sp>
          <p:nvSpPr>
            <p:cNvPr id="284" name="Google Shape;284;p34"/>
            <p:cNvSpPr/>
            <p:nvPr/>
          </p:nvSpPr>
          <p:spPr>
            <a:xfrm rot="10800000">
              <a:off x="634726" y="1885638"/>
              <a:ext cx="340325" cy="188625"/>
            </a:xfrm>
            <a:prstGeom prst="flowChartExtract">
              <a:avLst/>
            </a:prstGeom>
            <a:solidFill>
              <a:srgbClr val="365C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34"/>
          <p:cNvSpPr txBox="1"/>
          <p:nvPr/>
        </p:nvSpPr>
        <p:spPr>
          <a:xfrm>
            <a:off x="5549563" y="1882925"/>
            <a:ext cx="3057600" cy="476100"/>
          </a:xfrm>
          <a:prstGeom prst="rect">
            <a:avLst/>
          </a:prstGeom>
          <a:noFill/>
          <a:ln>
            <a:noFill/>
          </a:ln>
        </p:spPr>
        <p:txBody>
          <a:bodyPr anchorCtr="0" anchor="ctr" bIns="0" lIns="182875" spcFirstLastPara="1" rIns="457200" wrap="square" tIns="0">
            <a:noAutofit/>
          </a:bodyPr>
          <a:lstStyle/>
          <a:p>
            <a:pPr indent="0" lvl="0" marL="0" rtl="0" algn="l">
              <a:lnSpc>
                <a:spcPct val="115000"/>
              </a:lnSpc>
              <a:spcBef>
                <a:spcPts val="0"/>
              </a:spcBef>
              <a:spcAft>
                <a:spcPts val="0"/>
              </a:spcAft>
              <a:buNone/>
            </a:pPr>
            <a:r>
              <a:rPr lang="en" sz="1800">
                <a:solidFill>
                  <a:schemeClr val="dk1"/>
                </a:solidFill>
                <a:latin typeface="Roboto"/>
                <a:ea typeface="Roboto"/>
                <a:cs typeface="Roboto"/>
                <a:sym typeface="Roboto"/>
              </a:rPr>
              <a:t>Example</a:t>
            </a:r>
            <a:endParaRPr sz="1200">
              <a:solidFill>
                <a:srgbClr val="595959"/>
              </a:solidFill>
              <a:latin typeface="Roboto"/>
              <a:ea typeface="Roboto"/>
              <a:cs typeface="Roboto"/>
              <a:sym typeface="Roboto"/>
            </a:endParaRPr>
          </a:p>
        </p:txBody>
      </p:sp>
      <p:sp>
        <p:nvSpPr>
          <p:cNvPr id="286" name="Google Shape;286;p34"/>
          <p:cNvSpPr txBox="1"/>
          <p:nvPr/>
        </p:nvSpPr>
        <p:spPr>
          <a:xfrm>
            <a:off x="451337" y="1856232"/>
            <a:ext cx="533400" cy="476700"/>
          </a:xfrm>
          <a:prstGeom prst="rect">
            <a:avLst/>
          </a:prstGeom>
          <a:noFill/>
          <a:ln>
            <a:noFill/>
          </a:ln>
        </p:spPr>
        <p:txBody>
          <a:bodyPr anchorCtr="0" anchor="t" bIns="0" lIns="0" spcFirstLastPara="1" rIns="0" wrap="square" tIns="91425">
            <a:noAutofit/>
          </a:bodyPr>
          <a:lstStyle/>
          <a:p>
            <a:pPr indent="0" lvl="0" marL="0" rtl="0" algn="ctr">
              <a:lnSpc>
                <a:spcPct val="115000"/>
              </a:lnSpc>
              <a:spcBef>
                <a:spcPts val="0"/>
              </a:spcBef>
              <a:spcAft>
                <a:spcPts val="1600"/>
              </a:spcAft>
              <a:buNone/>
            </a:pPr>
            <a:r>
              <a:rPr lang="en" sz="2100">
                <a:solidFill>
                  <a:schemeClr val="dk2"/>
                </a:solidFill>
                <a:latin typeface="Roboto Light"/>
                <a:ea typeface="Roboto Light"/>
                <a:cs typeface="Roboto Light"/>
                <a:sym typeface="Roboto Light"/>
              </a:rPr>
              <a:t>01</a:t>
            </a:r>
            <a:endParaRPr sz="2100">
              <a:solidFill>
                <a:schemeClr val="dk2"/>
              </a:solidFill>
              <a:latin typeface="Roboto Light"/>
              <a:ea typeface="Roboto Light"/>
              <a:cs typeface="Roboto Light"/>
              <a:sym typeface="Roboto Light"/>
            </a:endParaRPr>
          </a:p>
        </p:txBody>
      </p:sp>
      <p:sp>
        <p:nvSpPr>
          <p:cNvPr id="287" name="Google Shape;287;p34"/>
          <p:cNvSpPr txBox="1"/>
          <p:nvPr/>
        </p:nvSpPr>
        <p:spPr>
          <a:xfrm>
            <a:off x="4930413" y="1856232"/>
            <a:ext cx="533400" cy="533400"/>
          </a:xfrm>
          <a:prstGeom prst="rect">
            <a:avLst/>
          </a:prstGeom>
          <a:noFill/>
          <a:ln>
            <a:noFill/>
          </a:ln>
        </p:spPr>
        <p:txBody>
          <a:bodyPr anchorCtr="0" anchor="t" bIns="0" lIns="0" spcFirstLastPara="1" rIns="0" wrap="square" tIns="91425">
            <a:noAutofit/>
          </a:bodyPr>
          <a:lstStyle/>
          <a:p>
            <a:pPr indent="0" lvl="0" marL="0" rtl="0" algn="ctr">
              <a:lnSpc>
                <a:spcPct val="115000"/>
              </a:lnSpc>
              <a:spcBef>
                <a:spcPts val="0"/>
              </a:spcBef>
              <a:spcAft>
                <a:spcPts val="1600"/>
              </a:spcAft>
              <a:buNone/>
            </a:pPr>
            <a:r>
              <a:rPr lang="en" sz="2100">
                <a:solidFill>
                  <a:schemeClr val="lt1"/>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88" name="Google Shape;288;p34"/>
          <p:cNvSpPr txBox="1"/>
          <p:nvPr/>
        </p:nvSpPr>
        <p:spPr>
          <a:xfrm>
            <a:off x="565550" y="2526875"/>
            <a:ext cx="3586800" cy="104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Roboto"/>
                <a:ea typeface="Roboto"/>
                <a:cs typeface="Roboto"/>
                <a:sym typeface="Roboto"/>
              </a:rPr>
              <a:t>Using data such as credit score, credit history, income, etc., we are trying to predict whether an individual is a credit risk or not. </a:t>
            </a:r>
            <a:endParaRPr>
              <a:solidFill>
                <a:schemeClr val="dk2"/>
              </a:solidFill>
              <a:latin typeface="Roboto"/>
              <a:ea typeface="Roboto"/>
              <a:cs typeface="Roboto"/>
              <a:sym typeface="Roboto"/>
            </a:endParaRPr>
          </a:p>
          <a:p>
            <a:pPr indent="0" lvl="0" marL="0" rtl="0" algn="l">
              <a:lnSpc>
                <a:spcPct val="100000"/>
              </a:lnSpc>
              <a:spcBef>
                <a:spcPts val="1200"/>
              </a:spcBef>
              <a:spcAft>
                <a:spcPts val="0"/>
              </a:spcAft>
              <a:buNone/>
            </a:pPr>
            <a:r>
              <a:t/>
            </a:r>
            <a:endParaRPr b="1">
              <a:solidFill>
                <a:schemeClr val="dk2"/>
              </a:solidFill>
              <a:latin typeface="Roboto"/>
              <a:ea typeface="Roboto"/>
              <a:cs typeface="Roboto"/>
              <a:sym typeface="Roboto"/>
            </a:endParaRPr>
          </a:p>
          <a:p>
            <a:pPr indent="0" lvl="0" marL="0" rtl="0" algn="l">
              <a:lnSpc>
                <a:spcPct val="100000"/>
              </a:lnSpc>
              <a:spcBef>
                <a:spcPts val="1200"/>
              </a:spcBef>
              <a:spcAft>
                <a:spcPts val="0"/>
              </a:spcAft>
              <a:buNone/>
            </a:pPr>
            <a:r>
              <a:t/>
            </a:r>
            <a:endParaRPr>
              <a:solidFill>
                <a:schemeClr val="dk2"/>
              </a:solidFill>
              <a:latin typeface="Roboto"/>
              <a:ea typeface="Roboto"/>
              <a:cs typeface="Roboto"/>
              <a:sym typeface="Roboto"/>
            </a:endParaRPr>
          </a:p>
          <a:p>
            <a:pPr indent="0" lvl="0" marL="0" rtl="0" algn="l">
              <a:spcBef>
                <a:spcPts val="1200"/>
              </a:spcBef>
              <a:spcAft>
                <a:spcPts val="0"/>
              </a:spcAft>
              <a:buNone/>
            </a:pPr>
            <a:r>
              <a:t/>
            </a:r>
            <a:endParaRPr/>
          </a:p>
        </p:txBody>
      </p:sp>
      <p:sp>
        <p:nvSpPr>
          <p:cNvPr id="289" name="Google Shape;289;p34"/>
          <p:cNvSpPr txBox="1"/>
          <p:nvPr/>
        </p:nvSpPr>
        <p:spPr>
          <a:xfrm>
            <a:off x="5045099" y="2526875"/>
            <a:ext cx="3586800" cy="68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2"/>
                </a:solidFill>
                <a:latin typeface="Roboto"/>
                <a:ea typeface="Roboto"/>
                <a:cs typeface="Roboto"/>
                <a:sym typeface="Roboto"/>
              </a:rPr>
              <a:t>Using features such as number of bedrooms, square feet, etc, we are trying to predict the market value of a house.</a:t>
            </a:r>
            <a:endParaRPr>
              <a:solidFill>
                <a:schemeClr val="dk2"/>
              </a:solidFill>
              <a:latin typeface="Roboto"/>
              <a:ea typeface="Roboto"/>
              <a:cs typeface="Roboto"/>
              <a:sym typeface="Roboto"/>
            </a:endParaRPr>
          </a:p>
          <a:p>
            <a:pPr indent="0" lvl="0" marL="0" rtl="0" algn="l">
              <a:lnSpc>
                <a:spcPct val="115000"/>
              </a:lnSpc>
              <a:spcBef>
                <a:spcPts val="1200"/>
              </a:spcBef>
              <a:spcAft>
                <a:spcPts val="0"/>
              </a:spcAft>
              <a:buNone/>
            </a:pPr>
            <a:r>
              <a:t/>
            </a:r>
            <a:endParaRPr>
              <a:solidFill>
                <a:schemeClr val="dk2"/>
              </a:solidFill>
              <a:latin typeface="Roboto"/>
              <a:ea typeface="Roboto"/>
              <a:cs typeface="Roboto"/>
              <a:sym typeface="Roboto"/>
            </a:endParaRPr>
          </a:p>
          <a:p>
            <a:pPr indent="0" lvl="0" marL="0" rtl="0" algn="l">
              <a:spcBef>
                <a:spcPts val="1200"/>
              </a:spcBef>
              <a:spcAft>
                <a:spcPts val="0"/>
              </a:spcAft>
              <a:buNone/>
            </a:pPr>
            <a:r>
              <a:t/>
            </a:r>
            <a:endParaRPr/>
          </a:p>
        </p:txBody>
      </p:sp>
      <p:sp>
        <p:nvSpPr>
          <p:cNvPr id="290" name="Google Shape;290;p34"/>
          <p:cNvSpPr txBox="1"/>
          <p:nvPr/>
        </p:nvSpPr>
        <p:spPr>
          <a:xfrm>
            <a:off x="564650" y="3641175"/>
            <a:ext cx="4680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Known Category:</a:t>
            </a:r>
            <a:endParaRPr b="1">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“Credit Risk” vs. “Not Credit Risk”</a:t>
            </a:r>
            <a:endParaRPr>
              <a:latin typeface="Roboto"/>
              <a:ea typeface="Roboto"/>
              <a:cs typeface="Roboto"/>
              <a:sym typeface="Roboto"/>
            </a:endParaRPr>
          </a:p>
        </p:txBody>
      </p:sp>
      <p:sp>
        <p:nvSpPr>
          <p:cNvPr id="291" name="Google Shape;291;p34"/>
          <p:cNvSpPr txBox="1"/>
          <p:nvPr/>
        </p:nvSpPr>
        <p:spPr>
          <a:xfrm>
            <a:off x="5044199" y="3641175"/>
            <a:ext cx="4680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Numeric Range:</a:t>
            </a:r>
            <a:endParaRPr b="1">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50,000 - 500,000</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SzPts val="990"/>
              <a:buNone/>
            </a:pPr>
            <a:r>
              <a:rPr lang="en" sz="2440"/>
              <a:t>Instructor Do: Demystifying Machine Learning</a:t>
            </a:r>
            <a:endParaRPr b="1" sz="2440">
              <a:latin typeface="Roboto"/>
              <a:ea typeface="Roboto"/>
              <a:cs typeface="Roboto"/>
              <a:sym typeface="Roboto"/>
            </a:endParaRPr>
          </a:p>
        </p:txBody>
      </p:sp>
      <p:sp>
        <p:nvSpPr>
          <p:cNvPr id="297" name="Google Shape;297;p35"/>
          <p:cNvSpPr txBox="1"/>
          <p:nvPr>
            <p:ph idx="12" type="sldNum"/>
          </p:nvPr>
        </p:nvSpPr>
        <p:spPr>
          <a:xfrm>
            <a:off x="8607775" y="4957200"/>
            <a:ext cx="261900" cy="105600"/>
          </a:xfrm>
          <a:prstGeom prst="rect">
            <a:avLst/>
          </a:prstGeom>
        </p:spPr>
        <p:txBody>
          <a:bodyPr anchorCtr="0" anchor="t" bIns="91425"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
              <a:t>‹#›</a:t>
            </a:fld>
            <a:endParaRPr/>
          </a:p>
        </p:txBody>
      </p:sp>
      <p:sp>
        <p:nvSpPr>
          <p:cNvPr id="298" name="Google Shape;298;p35"/>
          <p:cNvSpPr txBox="1"/>
          <p:nvPr/>
        </p:nvSpPr>
        <p:spPr>
          <a:xfrm>
            <a:off x="229325" y="751800"/>
            <a:ext cx="8596800" cy="226800"/>
          </a:xfrm>
          <a:prstGeom prst="rect">
            <a:avLst/>
          </a:prstGeom>
          <a:noFill/>
          <a:ln>
            <a:noFill/>
          </a:ln>
        </p:spPr>
        <p:txBody>
          <a:bodyPr anchorCtr="0" anchor="t" bIns="914400" lIns="457200" spcFirstLastPara="1" rIns="457200" wrap="square" tIns="0">
            <a:noAutofit/>
          </a:bodyPr>
          <a:lstStyle/>
          <a:p>
            <a:pPr indent="0" lvl="0" marL="0" rtl="0" algn="l">
              <a:lnSpc>
                <a:spcPct val="115000"/>
              </a:lnSpc>
              <a:spcBef>
                <a:spcPts val="0"/>
              </a:spcBef>
              <a:spcAft>
                <a:spcPts val="1600"/>
              </a:spcAft>
              <a:buNone/>
            </a:pPr>
            <a:r>
              <a:rPr lang="en" sz="1800">
                <a:solidFill>
                  <a:srgbClr val="595959"/>
                </a:solidFill>
                <a:latin typeface="Roboto Medium"/>
                <a:ea typeface="Roboto Medium"/>
                <a:cs typeface="Roboto Medium"/>
                <a:sym typeface="Roboto Medium"/>
              </a:rPr>
              <a:t>Supervised Learning Subcategories</a:t>
            </a:r>
            <a:endParaRPr b="1" sz="1800">
              <a:solidFill>
                <a:srgbClr val="FF0000"/>
              </a:solidFill>
              <a:latin typeface="Roboto"/>
              <a:ea typeface="Roboto"/>
              <a:cs typeface="Roboto"/>
              <a:sym typeface="Roboto"/>
            </a:endParaRPr>
          </a:p>
        </p:txBody>
      </p:sp>
      <p:sp>
        <p:nvSpPr>
          <p:cNvPr id="299" name="Google Shape;299;p35"/>
          <p:cNvSpPr/>
          <p:nvPr/>
        </p:nvSpPr>
        <p:spPr>
          <a:xfrm>
            <a:off x="1325271" y="2985047"/>
            <a:ext cx="1129500" cy="1129500"/>
          </a:xfrm>
          <a:prstGeom prst="ellipse">
            <a:avLst/>
          </a:prstGeom>
          <a:solidFill>
            <a:srgbClr val="C9D7DB">
              <a:alpha val="4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00" name="Google Shape;300;p35"/>
          <p:cNvSpPr/>
          <p:nvPr/>
        </p:nvSpPr>
        <p:spPr>
          <a:xfrm>
            <a:off x="1672010" y="1263665"/>
            <a:ext cx="844200" cy="844200"/>
          </a:xfrm>
          <a:prstGeom prst="ellipse">
            <a:avLst/>
          </a:prstGeom>
          <a:solidFill>
            <a:srgbClr val="C9D7DB">
              <a:alpha val="4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01" name="Google Shape;301;p35"/>
          <p:cNvSpPr/>
          <p:nvPr/>
        </p:nvSpPr>
        <p:spPr>
          <a:xfrm>
            <a:off x="3631384" y="1860688"/>
            <a:ext cx="1430700" cy="1430700"/>
          </a:xfrm>
          <a:prstGeom prst="ellipse">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pic>
        <p:nvPicPr>
          <p:cNvPr id="302" name="Google Shape;302;p35"/>
          <p:cNvPicPr preferRelativeResize="0"/>
          <p:nvPr/>
        </p:nvPicPr>
        <p:blipFill rotWithShape="1">
          <a:blip r:embed="rId3">
            <a:alphaModFix/>
          </a:blip>
          <a:srcRect b="0" l="0" r="0" t="0"/>
          <a:stretch/>
        </p:blipFill>
        <p:spPr>
          <a:xfrm>
            <a:off x="3902479" y="1987492"/>
            <a:ext cx="968876" cy="896029"/>
          </a:xfrm>
          <a:prstGeom prst="rect">
            <a:avLst/>
          </a:prstGeom>
          <a:noFill/>
          <a:ln>
            <a:noFill/>
          </a:ln>
        </p:spPr>
      </p:pic>
      <p:sp>
        <p:nvSpPr>
          <p:cNvPr id="303" name="Google Shape;303;p35"/>
          <p:cNvSpPr txBox="1"/>
          <p:nvPr/>
        </p:nvSpPr>
        <p:spPr>
          <a:xfrm>
            <a:off x="3874604" y="2716672"/>
            <a:ext cx="9444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000000"/>
                </a:solidFill>
                <a:latin typeface="Roboto"/>
                <a:ea typeface="Roboto"/>
                <a:cs typeface="Roboto"/>
                <a:sym typeface="Roboto"/>
              </a:rPr>
              <a:t>Machine </a:t>
            </a:r>
            <a:br>
              <a:rPr b="1" lang="en" sz="1200">
                <a:solidFill>
                  <a:srgbClr val="000000"/>
                </a:solidFill>
                <a:latin typeface="Roboto"/>
                <a:ea typeface="Roboto"/>
                <a:cs typeface="Roboto"/>
                <a:sym typeface="Roboto"/>
              </a:rPr>
            </a:br>
            <a:r>
              <a:rPr b="1" lang="en" sz="1200">
                <a:solidFill>
                  <a:srgbClr val="000000"/>
                </a:solidFill>
                <a:latin typeface="Roboto"/>
                <a:ea typeface="Roboto"/>
                <a:cs typeface="Roboto"/>
                <a:sym typeface="Roboto"/>
              </a:rPr>
              <a:t>Learning</a:t>
            </a:r>
            <a:endParaRPr sz="1100">
              <a:latin typeface="Roboto"/>
              <a:ea typeface="Roboto"/>
              <a:cs typeface="Roboto"/>
              <a:sym typeface="Roboto"/>
            </a:endParaRPr>
          </a:p>
        </p:txBody>
      </p:sp>
      <p:sp>
        <p:nvSpPr>
          <p:cNvPr id="304" name="Google Shape;304;p35"/>
          <p:cNvSpPr/>
          <p:nvPr/>
        </p:nvSpPr>
        <p:spPr>
          <a:xfrm>
            <a:off x="1761793" y="1980867"/>
            <a:ext cx="1250400" cy="1250400"/>
          </a:xfrm>
          <a:prstGeom prst="ellipse">
            <a:avLst/>
          </a:prstGeom>
          <a:solidFill>
            <a:srgbClr val="C9D7DB">
              <a:alpha val="4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05" name="Google Shape;305;p35"/>
          <p:cNvSpPr txBox="1"/>
          <p:nvPr/>
        </p:nvSpPr>
        <p:spPr>
          <a:xfrm>
            <a:off x="1730350" y="2452787"/>
            <a:ext cx="12822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C9D7DB"/>
                </a:solidFill>
                <a:latin typeface="Roboto"/>
                <a:ea typeface="Roboto"/>
                <a:cs typeface="Roboto"/>
                <a:sym typeface="Roboto"/>
              </a:rPr>
              <a:t>Unsupervised Learning</a:t>
            </a:r>
            <a:endParaRPr sz="1100">
              <a:latin typeface="Roboto"/>
              <a:ea typeface="Roboto"/>
              <a:cs typeface="Roboto"/>
              <a:sym typeface="Roboto"/>
            </a:endParaRPr>
          </a:p>
        </p:txBody>
      </p:sp>
      <p:sp>
        <p:nvSpPr>
          <p:cNvPr id="306" name="Google Shape;306;p35"/>
          <p:cNvSpPr txBox="1"/>
          <p:nvPr/>
        </p:nvSpPr>
        <p:spPr>
          <a:xfrm>
            <a:off x="1633265" y="1533742"/>
            <a:ext cx="944400" cy="28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800">
                <a:solidFill>
                  <a:srgbClr val="C9D7DB"/>
                </a:solidFill>
                <a:latin typeface="Roboto"/>
                <a:ea typeface="Roboto"/>
                <a:cs typeface="Roboto"/>
                <a:sym typeface="Roboto"/>
              </a:rPr>
              <a:t>Dimensionality Reduction</a:t>
            </a:r>
            <a:endParaRPr sz="1000">
              <a:latin typeface="Roboto"/>
              <a:ea typeface="Roboto"/>
              <a:cs typeface="Roboto"/>
              <a:sym typeface="Roboto"/>
            </a:endParaRPr>
          </a:p>
        </p:txBody>
      </p:sp>
      <p:sp>
        <p:nvSpPr>
          <p:cNvPr id="307" name="Google Shape;307;p35"/>
          <p:cNvSpPr txBox="1"/>
          <p:nvPr/>
        </p:nvSpPr>
        <p:spPr>
          <a:xfrm>
            <a:off x="2546728" y="1450738"/>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C9D7DB"/>
                </a:solidFill>
                <a:latin typeface="Roboto"/>
                <a:ea typeface="Roboto"/>
                <a:cs typeface="Roboto"/>
                <a:sym typeface="Roboto"/>
              </a:rPr>
              <a:t>Meaningful Compression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C9D7DB"/>
                </a:solidFill>
                <a:latin typeface="Roboto"/>
                <a:ea typeface="Roboto"/>
                <a:cs typeface="Roboto"/>
                <a:sym typeface="Roboto"/>
              </a:rPr>
              <a:t>Big Data Visualization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C9D7DB"/>
                </a:solidFill>
                <a:latin typeface="Roboto"/>
                <a:ea typeface="Roboto"/>
                <a:cs typeface="Roboto"/>
                <a:sym typeface="Roboto"/>
              </a:rPr>
              <a:t>Structure Discovery</a:t>
            </a:r>
            <a:endParaRPr sz="1000">
              <a:latin typeface="Roboto"/>
              <a:ea typeface="Roboto"/>
              <a:cs typeface="Roboto"/>
              <a:sym typeface="Roboto"/>
            </a:endParaRPr>
          </a:p>
          <a:p>
            <a:pPr indent="0" lvl="0" marL="0" marR="0" rtl="0" algn="l">
              <a:spcBef>
                <a:spcPts val="0"/>
              </a:spcBef>
              <a:spcAft>
                <a:spcPts val="0"/>
              </a:spcAft>
              <a:buNone/>
            </a:pPr>
            <a:r>
              <a:rPr lang="en" sz="700">
                <a:solidFill>
                  <a:srgbClr val="C9D7DB"/>
                </a:solidFill>
                <a:latin typeface="Roboto"/>
                <a:ea typeface="Roboto"/>
                <a:cs typeface="Roboto"/>
                <a:sym typeface="Roboto"/>
              </a:rPr>
              <a:t>Feature Elicitation</a:t>
            </a:r>
            <a:endParaRPr sz="1000">
              <a:latin typeface="Roboto"/>
              <a:ea typeface="Roboto"/>
              <a:cs typeface="Roboto"/>
              <a:sym typeface="Roboto"/>
            </a:endParaRPr>
          </a:p>
        </p:txBody>
      </p:sp>
      <p:sp>
        <p:nvSpPr>
          <p:cNvPr id="308" name="Google Shape;308;p35"/>
          <p:cNvSpPr txBox="1"/>
          <p:nvPr/>
        </p:nvSpPr>
        <p:spPr>
          <a:xfrm>
            <a:off x="2485946" y="3484322"/>
            <a:ext cx="1187100" cy="372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Recommender Systems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Targeted Marketing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Customer Segmentation </a:t>
            </a:r>
            <a:endParaRPr sz="1000">
              <a:latin typeface="Roboto"/>
              <a:ea typeface="Roboto"/>
              <a:cs typeface="Roboto"/>
              <a:sym typeface="Roboto"/>
            </a:endParaRPr>
          </a:p>
        </p:txBody>
      </p:sp>
      <p:sp>
        <p:nvSpPr>
          <p:cNvPr id="309" name="Google Shape;309;p35"/>
          <p:cNvSpPr txBox="1"/>
          <p:nvPr/>
        </p:nvSpPr>
        <p:spPr>
          <a:xfrm>
            <a:off x="4750185" y="4141106"/>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800">
                <a:solidFill>
                  <a:srgbClr val="C9D7DB"/>
                </a:solidFill>
                <a:latin typeface="Roboto"/>
                <a:ea typeface="Roboto"/>
                <a:cs typeface="Roboto"/>
                <a:sym typeface="Roboto"/>
              </a:rPr>
              <a:t>Real-time decisions</a:t>
            </a:r>
            <a:endParaRPr sz="1100">
              <a:latin typeface="Roboto"/>
              <a:ea typeface="Roboto"/>
              <a:cs typeface="Roboto"/>
              <a:sym typeface="Roboto"/>
            </a:endParaRPr>
          </a:p>
          <a:p>
            <a:pPr indent="0" lvl="0" marL="0" marR="0" rtl="0" algn="l">
              <a:spcBef>
                <a:spcPts val="0"/>
              </a:spcBef>
              <a:spcAft>
                <a:spcPts val="0"/>
              </a:spcAft>
              <a:buNone/>
            </a:pPr>
            <a:r>
              <a:rPr lang="en" sz="800">
                <a:solidFill>
                  <a:srgbClr val="C9D7DB"/>
                </a:solidFill>
                <a:latin typeface="Roboto"/>
                <a:ea typeface="Roboto"/>
                <a:cs typeface="Roboto"/>
                <a:sym typeface="Roboto"/>
              </a:rPr>
              <a:t>Robot Navigation </a:t>
            </a:r>
            <a:endParaRPr sz="1100">
              <a:latin typeface="Roboto"/>
              <a:ea typeface="Roboto"/>
              <a:cs typeface="Roboto"/>
              <a:sym typeface="Roboto"/>
            </a:endParaRPr>
          </a:p>
          <a:p>
            <a:pPr indent="0" lvl="0" marL="0" marR="0" rtl="0" algn="l">
              <a:spcBef>
                <a:spcPts val="0"/>
              </a:spcBef>
              <a:spcAft>
                <a:spcPts val="0"/>
              </a:spcAft>
              <a:buNone/>
            </a:pPr>
            <a:r>
              <a:rPr lang="en" sz="800">
                <a:solidFill>
                  <a:srgbClr val="C9D7DB"/>
                </a:solidFill>
                <a:latin typeface="Roboto"/>
                <a:ea typeface="Roboto"/>
                <a:cs typeface="Roboto"/>
                <a:sym typeface="Roboto"/>
              </a:rPr>
              <a:t>Game AI</a:t>
            </a:r>
            <a:endParaRPr sz="1100">
              <a:latin typeface="Roboto"/>
              <a:ea typeface="Roboto"/>
              <a:cs typeface="Roboto"/>
              <a:sym typeface="Roboto"/>
            </a:endParaRPr>
          </a:p>
          <a:p>
            <a:pPr indent="0" lvl="0" marL="0" marR="0" rtl="0" algn="l">
              <a:spcBef>
                <a:spcPts val="0"/>
              </a:spcBef>
              <a:spcAft>
                <a:spcPts val="0"/>
              </a:spcAft>
              <a:buNone/>
            </a:pPr>
            <a:r>
              <a:rPr lang="en" sz="800">
                <a:solidFill>
                  <a:srgbClr val="C9D7DB"/>
                </a:solidFill>
                <a:latin typeface="Roboto"/>
                <a:ea typeface="Roboto"/>
                <a:cs typeface="Roboto"/>
                <a:sym typeface="Roboto"/>
              </a:rPr>
              <a:t>Skill Acquisition </a:t>
            </a:r>
            <a:endParaRPr sz="1100">
              <a:latin typeface="Roboto"/>
              <a:ea typeface="Roboto"/>
              <a:cs typeface="Roboto"/>
              <a:sym typeface="Roboto"/>
            </a:endParaRPr>
          </a:p>
        </p:txBody>
      </p:sp>
      <p:sp>
        <p:nvSpPr>
          <p:cNvPr id="310" name="Google Shape;310;p35"/>
          <p:cNvSpPr/>
          <p:nvPr/>
        </p:nvSpPr>
        <p:spPr>
          <a:xfrm>
            <a:off x="5219453" y="1235001"/>
            <a:ext cx="1129500" cy="1129500"/>
          </a:xfrm>
          <a:prstGeom prst="ellipse">
            <a:avLst/>
          </a:prstGeom>
          <a:solidFill>
            <a:srgbClr val="FF7C00">
              <a:alpha val="549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11" name="Google Shape;311;p35"/>
          <p:cNvSpPr/>
          <p:nvPr/>
        </p:nvSpPr>
        <p:spPr>
          <a:xfrm>
            <a:off x="5605676" y="2014899"/>
            <a:ext cx="1250400" cy="1250400"/>
          </a:xfrm>
          <a:prstGeom prst="ellipse">
            <a:avLst/>
          </a:prstGeom>
          <a:solidFill>
            <a:srgbClr val="C9D7DB">
              <a:alpha val="4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12" name="Google Shape;312;p35"/>
          <p:cNvSpPr txBox="1"/>
          <p:nvPr/>
        </p:nvSpPr>
        <p:spPr>
          <a:xfrm>
            <a:off x="5574233" y="2486820"/>
            <a:ext cx="1282200" cy="3624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200">
                <a:solidFill>
                  <a:srgbClr val="C9D7DB"/>
                </a:solidFill>
                <a:latin typeface="Roboto"/>
                <a:ea typeface="Roboto"/>
                <a:cs typeface="Roboto"/>
                <a:sym typeface="Roboto"/>
              </a:rPr>
              <a:t>Supervised </a:t>
            </a:r>
            <a:br>
              <a:rPr b="1" lang="en" sz="1200">
                <a:solidFill>
                  <a:srgbClr val="C9D7DB"/>
                </a:solidFill>
                <a:latin typeface="Roboto"/>
                <a:ea typeface="Roboto"/>
                <a:cs typeface="Roboto"/>
                <a:sym typeface="Roboto"/>
              </a:rPr>
            </a:br>
            <a:r>
              <a:rPr b="1" lang="en" sz="1200">
                <a:solidFill>
                  <a:srgbClr val="C9D7DB"/>
                </a:solidFill>
                <a:latin typeface="Roboto"/>
                <a:ea typeface="Roboto"/>
                <a:cs typeface="Roboto"/>
                <a:sym typeface="Roboto"/>
              </a:rPr>
              <a:t>Learning</a:t>
            </a:r>
            <a:endParaRPr sz="1100">
              <a:latin typeface="Roboto"/>
              <a:ea typeface="Roboto"/>
              <a:cs typeface="Roboto"/>
              <a:sym typeface="Roboto"/>
            </a:endParaRPr>
          </a:p>
        </p:txBody>
      </p:sp>
      <p:sp>
        <p:nvSpPr>
          <p:cNvPr id="313" name="Google Shape;313;p35"/>
          <p:cNvSpPr txBox="1"/>
          <p:nvPr/>
        </p:nvSpPr>
        <p:spPr>
          <a:xfrm>
            <a:off x="6390611" y="1484770"/>
            <a:ext cx="1187100" cy="477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Image Classification </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Identity Fraud Detection </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Customer Retention </a:t>
            </a:r>
            <a:endParaRPr sz="7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Diagnostics</a:t>
            </a:r>
            <a:endParaRPr sz="700">
              <a:latin typeface="Roboto"/>
              <a:ea typeface="Roboto"/>
              <a:cs typeface="Roboto"/>
              <a:sym typeface="Roboto"/>
            </a:endParaRPr>
          </a:p>
        </p:txBody>
      </p:sp>
      <p:sp>
        <p:nvSpPr>
          <p:cNvPr id="314" name="Google Shape;314;p35"/>
          <p:cNvSpPr txBox="1"/>
          <p:nvPr/>
        </p:nvSpPr>
        <p:spPr>
          <a:xfrm>
            <a:off x="6329829" y="3518355"/>
            <a:ext cx="1488900" cy="5820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700">
                <a:solidFill>
                  <a:srgbClr val="000000"/>
                </a:solidFill>
                <a:latin typeface="Roboto"/>
                <a:ea typeface="Roboto"/>
                <a:cs typeface="Roboto"/>
                <a:sym typeface="Roboto"/>
              </a:rPr>
              <a:t>Population Growth Prediction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Advertising Popularity Prediction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Weather Forecasting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Market Forecasting </a:t>
            </a:r>
            <a:endParaRPr sz="1000">
              <a:latin typeface="Roboto"/>
              <a:ea typeface="Roboto"/>
              <a:cs typeface="Roboto"/>
              <a:sym typeface="Roboto"/>
            </a:endParaRPr>
          </a:p>
          <a:p>
            <a:pPr indent="0" lvl="0" marL="0" marR="0" rtl="0" algn="l">
              <a:spcBef>
                <a:spcPts val="0"/>
              </a:spcBef>
              <a:spcAft>
                <a:spcPts val="0"/>
              </a:spcAft>
              <a:buNone/>
            </a:pPr>
            <a:r>
              <a:rPr lang="en" sz="700">
                <a:solidFill>
                  <a:srgbClr val="000000"/>
                </a:solidFill>
                <a:latin typeface="Roboto"/>
                <a:ea typeface="Roboto"/>
                <a:cs typeface="Roboto"/>
                <a:sym typeface="Roboto"/>
              </a:rPr>
              <a:t>Estimating Life Expectancy </a:t>
            </a:r>
            <a:endParaRPr sz="1000">
              <a:latin typeface="Roboto"/>
              <a:ea typeface="Roboto"/>
              <a:cs typeface="Roboto"/>
              <a:sym typeface="Roboto"/>
            </a:endParaRPr>
          </a:p>
        </p:txBody>
      </p:sp>
      <p:sp>
        <p:nvSpPr>
          <p:cNvPr id="315" name="Google Shape;315;p35"/>
          <p:cNvSpPr/>
          <p:nvPr/>
        </p:nvSpPr>
        <p:spPr>
          <a:xfrm>
            <a:off x="3882933" y="3777969"/>
            <a:ext cx="844200" cy="844200"/>
          </a:xfrm>
          <a:prstGeom prst="ellipse">
            <a:avLst/>
          </a:prstGeom>
          <a:solidFill>
            <a:srgbClr val="C9D7DB">
              <a:alpha val="6078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16" name="Google Shape;316;p35"/>
          <p:cNvSpPr txBox="1"/>
          <p:nvPr/>
        </p:nvSpPr>
        <p:spPr>
          <a:xfrm>
            <a:off x="3826773" y="4066629"/>
            <a:ext cx="944400" cy="2862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800">
                <a:solidFill>
                  <a:srgbClr val="C9D7DB"/>
                </a:solidFill>
                <a:latin typeface="Roboto"/>
                <a:ea typeface="Roboto"/>
                <a:cs typeface="Roboto"/>
                <a:sym typeface="Roboto"/>
              </a:rPr>
              <a:t>Reinforcement Learning</a:t>
            </a:r>
            <a:endParaRPr sz="1000">
              <a:latin typeface="Roboto"/>
              <a:ea typeface="Roboto"/>
              <a:cs typeface="Roboto"/>
              <a:sym typeface="Roboto"/>
            </a:endParaRPr>
          </a:p>
        </p:txBody>
      </p:sp>
      <p:sp>
        <p:nvSpPr>
          <p:cNvPr id="317" name="Google Shape;317;p35"/>
          <p:cNvSpPr/>
          <p:nvPr/>
        </p:nvSpPr>
        <p:spPr>
          <a:xfrm rot="5400000">
            <a:off x="4111682" y="3060669"/>
            <a:ext cx="4704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318" name="Google Shape;318;p35"/>
          <p:cNvSpPr/>
          <p:nvPr/>
        </p:nvSpPr>
        <p:spPr>
          <a:xfrm>
            <a:off x="5049432" y="2140727"/>
            <a:ext cx="4704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319" name="Google Shape;319;p35"/>
          <p:cNvSpPr/>
          <p:nvPr/>
        </p:nvSpPr>
        <p:spPr>
          <a:xfrm flipH="1">
            <a:off x="3161283" y="2142425"/>
            <a:ext cx="470100" cy="844200"/>
          </a:xfrm>
          <a:prstGeom prst="chevron">
            <a:avLst>
              <a:gd fmla="val 52266" name="adj"/>
            </a:avLst>
          </a:prstGeom>
          <a:solidFill>
            <a:srgbClr val="C9D7DB">
              <a:alpha val="7686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320" name="Google Shape;320;p35"/>
          <p:cNvSpPr txBox="1"/>
          <p:nvPr/>
        </p:nvSpPr>
        <p:spPr>
          <a:xfrm>
            <a:off x="5373784" y="1520843"/>
            <a:ext cx="865200" cy="457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800">
                <a:solidFill>
                  <a:srgbClr val="000000"/>
                </a:solidFill>
                <a:latin typeface="Roboto"/>
                <a:ea typeface="Roboto"/>
                <a:cs typeface="Roboto"/>
                <a:sym typeface="Roboto"/>
              </a:rPr>
              <a:t>Classification: </a:t>
            </a:r>
            <a:br>
              <a:rPr b="1" lang="en" sz="800">
                <a:solidFill>
                  <a:srgbClr val="000000"/>
                </a:solidFill>
                <a:latin typeface="Roboto"/>
                <a:ea typeface="Roboto"/>
                <a:cs typeface="Roboto"/>
                <a:sym typeface="Roboto"/>
              </a:rPr>
            </a:br>
            <a:r>
              <a:rPr lang="en" sz="800">
                <a:solidFill>
                  <a:srgbClr val="000000"/>
                </a:solidFill>
                <a:latin typeface="Roboto"/>
                <a:ea typeface="Roboto"/>
                <a:cs typeface="Roboto"/>
                <a:sym typeface="Roboto"/>
              </a:rPr>
              <a:t>Applying </a:t>
            </a:r>
            <a:br>
              <a:rPr lang="en" sz="800">
                <a:solidFill>
                  <a:srgbClr val="000000"/>
                </a:solidFill>
                <a:latin typeface="Roboto"/>
                <a:ea typeface="Roboto"/>
                <a:cs typeface="Roboto"/>
                <a:sym typeface="Roboto"/>
              </a:rPr>
            </a:br>
            <a:r>
              <a:rPr lang="en" sz="800">
                <a:solidFill>
                  <a:srgbClr val="000000"/>
                </a:solidFill>
                <a:latin typeface="Roboto"/>
                <a:ea typeface="Roboto"/>
                <a:cs typeface="Roboto"/>
                <a:sym typeface="Roboto"/>
              </a:rPr>
              <a:t>labels to data</a:t>
            </a:r>
            <a:endParaRPr sz="800">
              <a:latin typeface="Roboto"/>
              <a:ea typeface="Roboto"/>
              <a:cs typeface="Roboto"/>
              <a:sym typeface="Roboto"/>
            </a:endParaRPr>
          </a:p>
        </p:txBody>
      </p:sp>
      <p:sp>
        <p:nvSpPr>
          <p:cNvPr id="321" name="Google Shape;321;p35"/>
          <p:cNvSpPr txBox="1"/>
          <p:nvPr/>
        </p:nvSpPr>
        <p:spPr>
          <a:xfrm>
            <a:off x="1368068" y="3291567"/>
            <a:ext cx="1147500" cy="591300"/>
          </a:xfrm>
          <a:prstGeom prst="rect">
            <a:avLst/>
          </a:prstGeom>
          <a:noFill/>
          <a:ln>
            <a:noFill/>
          </a:ln>
        </p:spPr>
        <p:txBody>
          <a:bodyPr anchorCtr="0" anchor="t" bIns="34275" lIns="68575" spcFirstLastPara="1" rIns="68575" wrap="square" tIns="34275">
            <a:noAutofit/>
          </a:bodyPr>
          <a:lstStyle/>
          <a:p>
            <a:pPr indent="0" lvl="0" marL="0" marR="0" rtl="0" algn="just">
              <a:spcBef>
                <a:spcPts val="0"/>
              </a:spcBef>
              <a:spcAft>
                <a:spcPts val="0"/>
              </a:spcAft>
              <a:buNone/>
            </a:pPr>
            <a:r>
              <a:rPr b="1" lang="en" sz="800">
                <a:solidFill>
                  <a:srgbClr val="C9D7DB"/>
                </a:solidFill>
                <a:latin typeface="Roboto"/>
                <a:ea typeface="Roboto"/>
                <a:cs typeface="Roboto"/>
                <a:sym typeface="Roboto"/>
              </a:rPr>
              <a:t>Clustering: </a:t>
            </a:r>
            <a:br>
              <a:rPr b="1" lang="en" sz="800">
                <a:solidFill>
                  <a:srgbClr val="C9D7DB"/>
                </a:solidFill>
                <a:latin typeface="Roboto"/>
                <a:ea typeface="Roboto"/>
                <a:cs typeface="Roboto"/>
                <a:sym typeface="Roboto"/>
              </a:rPr>
            </a:br>
            <a:r>
              <a:rPr lang="en" sz="800">
                <a:solidFill>
                  <a:srgbClr val="C9D7DB"/>
                </a:solidFill>
                <a:latin typeface="Roboto"/>
                <a:ea typeface="Roboto"/>
                <a:cs typeface="Roboto"/>
                <a:sym typeface="Roboto"/>
              </a:rPr>
              <a:t>Finding groups within </a:t>
            </a:r>
            <a:endParaRPr sz="800">
              <a:solidFill>
                <a:srgbClr val="C9D7DB"/>
              </a:solidFill>
              <a:latin typeface="Roboto"/>
              <a:ea typeface="Roboto"/>
              <a:cs typeface="Roboto"/>
              <a:sym typeface="Roboto"/>
            </a:endParaRPr>
          </a:p>
          <a:p>
            <a:pPr indent="0" lvl="0" marL="0" marR="0" rtl="0" algn="just">
              <a:spcBef>
                <a:spcPts val="0"/>
              </a:spcBef>
              <a:spcAft>
                <a:spcPts val="0"/>
              </a:spcAft>
              <a:buNone/>
            </a:pPr>
            <a:r>
              <a:rPr lang="en" sz="800">
                <a:solidFill>
                  <a:srgbClr val="C9D7DB"/>
                </a:solidFill>
                <a:latin typeface="Roboto"/>
                <a:ea typeface="Roboto"/>
                <a:cs typeface="Roboto"/>
                <a:sym typeface="Roboto"/>
              </a:rPr>
              <a:t>a population</a:t>
            </a:r>
            <a:endParaRPr sz="800">
              <a:solidFill>
                <a:srgbClr val="C9D7DB"/>
              </a:solidFill>
              <a:latin typeface="Roboto"/>
              <a:ea typeface="Roboto"/>
              <a:cs typeface="Roboto"/>
              <a:sym typeface="Roboto"/>
            </a:endParaRPr>
          </a:p>
        </p:txBody>
      </p:sp>
      <p:sp>
        <p:nvSpPr>
          <p:cNvPr id="322" name="Google Shape;322;p35"/>
          <p:cNvSpPr/>
          <p:nvPr/>
        </p:nvSpPr>
        <p:spPr>
          <a:xfrm>
            <a:off x="5205504" y="3036366"/>
            <a:ext cx="1129500" cy="1129500"/>
          </a:xfrm>
          <a:prstGeom prst="ellipse">
            <a:avLst/>
          </a:prstGeom>
          <a:solidFill>
            <a:srgbClr val="FF7C00">
              <a:alpha val="549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sz="900">
              <a:solidFill>
                <a:srgbClr val="FFFFFF"/>
              </a:solidFill>
              <a:latin typeface="Arial"/>
              <a:ea typeface="Arial"/>
              <a:cs typeface="Arial"/>
              <a:sym typeface="Arial"/>
            </a:endParaRPr>
          </a:p>
        </p:txBody>
      </p:sp>
      <p:sp>
        <p:nvSpPr>
          <p:cNvPr id="323" name="Google Shape;323;p35"/>
          <p:cNvSpPr txBox="1"/>
          <p:nvPr/>
        </p:nvSpPr>
        <p:spPr>
          <a:xfrm>
            <a:off x="5409047" y="3265086"/>
            <a:ext cx="853500" cy="724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800">
                <a:solidFill>
                  <a:srgbClr val="000000"/>
                </a:solidFill>
                <a:latin typeface="Roboto"/>
                <a:ea typeface="Roboto"/>
                <a:cs typeface="Roboto"/>
                <a:sym typeface="Roboto"/>
              </a:rPr>
              <a:t>Regression:</a:t>
            </a:r>
            <a:endParaRPr sz="800">
              <a:latin typeface="Roboto"/>
              <a:ea typeface="Roboto"/>
              <a:cs typeface="Roboto"/>
              <a:sym typeface="Roboto"/>
            </a:endParaRPr>
          </a:p>
          <a:p>
            <a:pPr indent="0" lvl="0" marL="0" marR="0" rtl="0" algn="l">
              <a:spcBef>
                <a:spcPts val="0"/>
              </a:spcBef>
              <a:spcAft>
                <a:spcPts val="0"/>
              </a:spcAft>
              <a:buNone/>
            </a:pPr>
            <a:r>
              <a:rPr lang="en" sz="800">
                <a:solidFill>
                  <a:srgbClr val="000000"/>
                </a:solidFill>
                <a:latin typeface="Roboto"/>
                <a:ea typeface="Roboto"/>
                <a:cs typeface="Roboto"/>
                <a:sym typeface="Roboto"/>
              </a:rPr>
              <a:t>Fitting data to predict where a new data point lies</a:t>
            </a:r>
            <a:endParaRPr sz="800">
              <a:latin typeface="Roboto"/>
              <a:ea typeface="Roboto"/>
              <a:cs typeface="Roboto"/>
              <a:sym typeface="Roboto"/>
            </a:endParaRPr>
          </a:p>
        </p:txBody>
      </p:sp>
      <p:sp>
        <p:nvSpPr>
          <p:cNvPr id="324" name="Google Shape;324;p35"/>
          <p:cNvSpPr/>
          <p:nvPr/>
        </p:nvSpPr>
        <p:spPr>
          <a:xfrm>
            <a:off x="558000" y="1129454"/>
            <a:ext cx="8028000" cy="36159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